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4" r:id="rId2"/>
    <p:sldId id="256" r:id="rId3"/>
    <p:sldId id="296" r:id="rId4"/>
    <p:sldId id="302" r:id="rId5"/>
    <p:sldId id="297" r:id="rId6"/>
    <p:sldId id="257" r:id="rId7"/>
    <p:sldId id="308" r:id="rId8"/>
    <p:sldId id="298" r:id="rId9"/>
    <p:sldId id="259" r:id="rId10"/>
    <p:sldId id="258" r:id="rId11"/>
    <p:sldId id="266" r:id="rId12"/>
    <p:sldId id="278" r:id="rId13"/>
    <p:sldId id="268" r:id="rId14"/>
    <p:sldId id="280" r:id="rId15"/>
    <p:sldId id="279" r:id="rId16"/>
    <p:sldId id="263" r:id="rId17"/>
    <p:sldId id="262" r:id="rId18"/>
    <p:sldId id="267" r:id="rId19"/>
    <p:sldId id="300" r:id="rId20"/>
    <p:sldId id="301" r:id="rId21"/>
    <p:sldId id="303" r:id="rId22"/>
    <p:sldId id="260" r:id="rId23"/>
    <p:sldId id="265" r:id="rId24"/>
    <p:sldId id="282" r:id="rId25"/>
    <p:sldId id="287" r:id="rId26"/>
    <p:sldId id="306" r:id="rId27"/>
    <p:sldId id="288" r:id="rId28"/>
    <p:sldId id="261" r:id="rId29"/>
    <p:sldId id="276" r:id="rId30"/>
    <p:sldId id="284" r:id="rId31"/>
    <p:sldId id="290" r:id="rId32"/>
    <p:sldId id="281" r:id="rId33"/>
    <p:sldId id="305" r:id="rId34"/>
    <p:sldId id="274" r:id="rId35"/>
    <p:sldId id="289" r:id="rId36"/>
    <p:sldId id="307" r:id="rId37"/>
  </p:sldIdLst>
  <p:sldSz cx="9144000" cy="6858000" type="screen4x3"/>
  <p:notesSz cx="7077075" cy="9345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663300"/>
    <a:srgbClr val="996633"/>
    <a:srgbClr val="CC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29" autoAdjust="0"/>
    <p:restoredTop sz="94638" autoAdjust="0"/>
  </p:normalViewPr>
  <p:slideViewPr>
    <p:cSldViewPr>
      <p:cViewPr>
        <p:scale>
          <a:sx n="65" d="100"/>
          <a:sy n="65" d="100"/>
        </p:scale>
        <p:origin x="-1594" y="-49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F912-32E9-49FE-B6FB-049F03C55146}" type="datetimeFigureOut">
              <a:rPr lang="fr-FR" smtClean="0"/>
              <a:pPr/>
              <a:t>12/02/2016</a:t>
            </a:fld>
            <a:endParaRPr lang="fr-CA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AEAC-9392-4135-8962-CDE96E603B70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  <p:transition spd="med" advClick="0" advTm="1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F912-32E9-49FE-B6FB-049F03C55146}" type="datetimeFigureOut">
              <a:rPr lang="fr-FR" smtClean="0"/>
              <a:pPr/>
              <a:t>12/02/2016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AEAC-9392-4135-8962-CDE96E603B70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  <p:transition spd="med" advClick="0" advTm="1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F912-32E9-49FE-B6FB-049F03C55146}" type="datetimeFigureOut">
              <a:rPr lang="fr-FR" smtClean="0"/>
              <a:pPr/>
              <a:t>12/02/2016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AEAC-9392-4135-8962-CDE96E603B70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  <p:transition spd="med" advClick="0" advTm="1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F912-32E9-49FE-B6FB-049F03C55146}" type="datetimeFigureOut">
              <a:rPr lang="fr-FR" smtClean="0"/>
              <a:pPr/>
              <a:t>12/02/2016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AEAC-9392-4135-8962-CDE96E603B70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  <p:transition spd="med" advClick="0" advTm="1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F912-32E9-49FE-B6FB-049F03C55146}" type="datetimeFigureOut">
              <a:rPr lang="fr-FR" smtClean="0"/>
              <a:pPr/>
              <a:t>12/02/2016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AEAC-9392-4135-8962-CDE96E603B70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  <p:transition spd="med" advClick="0" advTm="1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F912-32E9-49FE-B6FB-049F03C55146}" type="datetimeFigureOut">
              <a:rPr lang="fr-FR" smtClean="0"/>
              <a:pPr/>
              <a:t>12/02/2016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AEAC-9392-4135-8962-CDE96E603B70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  <p:transition spd="med" advClick="0" advTm="1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F912-32E9-49FE-B6FB-049F03C55146}" type="datetimeFigureOut">
              <a:rPr lang="fr-FR" smtClean="0"/>
              <a:pPr/>
              <a:t>12/02/2016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AEAC-9392-4135-8962-CDE96E603B70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  <p:transition spd="med" advClick="0" advTm="1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F912-32E9-49FE-B6FB-049F03C55146}" type="datetimeFigureOut">
              <a:rPr lang="fr-FR" smtClean="0"/>
              <a:pPr/>
              <a:t>12/02/2016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AEAC-9392-4135-8962-CDE96E603B70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  <p:transition spd="med" advClick="0" advTm="1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F912-32E9-49FE-B6FB-049F03C55146}" type="datetimeFigureOut">
              <a:rPr lang="fr-FR" smtClean="0"/>
              <a:pPr/>
              <a:t>12/02/2016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AEAC-9392-4135-8962-CDE96E603B70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  <p:transition spd="med" advClick="0" advTm="1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F912-32E9-49FE-B6FB-049F03C55146}" type="datetimeFigureOut">
              <a:rPr lang="fr-FR" smtClean="0"/>
              <a:pPr/>
              <a:t>12/02/2016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AEAC-9392-4135-8962-CDE96E603B70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  <p:transition spd="med" advClick="0" advTm="1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F912-32E9-49FE-B6FB-049F03C55146}" type="datetimeFigureOut">
              <a:rPr lang="fr-FR" smtClean="0"/>
              <a:pPr/>
              <a:t>12/02/2016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4E8AEAC-9392-4135-8962-CDE96E603B70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160F912-32E9-49FE-B6FB-049F03C55146}" type="datetimeFigureOut">
              <a:rPr lang="fr-FR" smtClean="0"/>
              <a:pPr/>
              <a:t>12/02/2016</a:t>
            </a:fld>
            <a:endParaRPr lang="fr-CA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4E8AEAC-9392-4135-8962-CDE96E603B70}" type="slidenum">
              <a:rPr lang="fr-CA" smtClean="0"/>
              <a:pPr/>
              <a:t>‹N°›</a:t>
            </a:fld>
            <a:endParaRPr lang="fr-CA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14000">
    <p:fad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archivesrhsj@umce.ca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996274"/>
          </a:xfrm>
        </p:spPr>
        <p:txBody>
          <a:bodyPr>
            <a:noAutofit/>
          </a:bodyPr>
          <a:lstStyle/>
          <a:p>
            <a:pPr algn="ctr"/>
            <a:r>
              <a:rPr lang="fr-FR" sz="4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 Century Schoolbook" pitchFamily="18" charset="0"/>
                <a:cs typeface="Times New Roman" pitchFamily="18" charset="0"/>
              </a:rPr>
              <a:t/>
            </a:r>
            <a:br>
              <a:rPr lang="fr-FR" sz="4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 Century Schoolbook" pitchFamily="18" charset="0"/>
                <a:cs typeface="Times New Roman" pitchFamily="18" charset="0"/>
              </a:rPr>
            </a:br>
            <a:r>
              <a:rPr lang="fr-FR" sz="4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Sœur Marie Comeau  </a:t>
            </a:r>
            <a:r>
              <a:rPr lang="fr-FR" sz="2000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(1925-2001)</a:t>
            </a:r>
            <a:r>
              <a:rPr lang="fr-FR" sz="20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fr-FR" sz="20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FR" sz="4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 Century Schoolbook" pitchFamily="18" charset="0"/>
                <a:cs typeface="Times New Roman" pitchFamily="18" charset="0"/>
              </a:rPr>
              <a:t/>
            </a:r>
            <a:br>
              <a:rPr lang="fr-FR" sz="4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 Century Schoolbook" pitchFamily="18" charset="0"/>
                <a:cs typeface="Times New Roman" pitchFamily="18" charset="0"/>
              </a:rPr>
            </a:br>
            <a:endParaRPr lang="fr-CA" sz="4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 Century Schoolbook" pitchFamily="18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07904" y="1556792"/>
            <a:ext cx="5184576" cy="5301208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120000"/>
              </a:lnSpc>
              <a:buNone/>
            </a:pPr>
            <a:endParaRPr lang="fr-FR" sz="29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fr-FR" sz="29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Artiste et </a:t>
            </a:r>
          </a:p>
          <a:p>
            <a:pPr algn="ctr">
              <a:lnSpc>
                <a:spcPct val="120000"/>
              </a:lnSpc>
              <a:buNone/>
            </a:pPr>
            <a:r>
              <a:rPr lang="fr-FR" sz="29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Religieuse hospitalière </a:t>
            </a:r>
          </a:p>
          <a:p>
            <a:pPr algn="ctr">
              <a:lnSpc>
                <a:spcPct val="120000"/>
              </a:lnSpc>
              <a:buNone/>
            </a:pPr>
            <a:r>
              <a:rPr lang="fr-FR" sz="29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de St-Joseph </a:t>
            </a:r>
          </a:p>
          <a:p>
            <a:pPr algn="ctr">
              <a:lnSpc>
                <a:spcPct val="120000"/>
              </a:lnSpc>
              <a:buNone/>
            </a:pPr>
            <a:endParaRPr lang="fr-FR" sz="29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fr-FR" sz="29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Professeure</a:t>
            </a:r>
          </a:p>
          <a:p>
            <a:pPr algn="ctr">
              <a:lnSpc>
                <a:spcPct val="120000"/>
              </a:lnSpc>
              <a:buNone/>
            </a:pPr>
            <a:r>
              <a:rPr lang="fr-FR" sz="29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Académie et Collège Maillet </a:t>
            </a:r>
          </a:p>
          <a:p>
            <a:pPr algn="ctr">
              <a:lnSpc>
                <a:spcPct val="120000"/>
              </a:lnSpc>
              <a:buNone/>
            </a:pPr>
            <a:r>
              <a:rPr lang="fr-FR" sz="29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Saint-Basile,  N.-B.</a:t>
            </a:r>
          </a:p>
          <a:p>
            <a:pPr algn="ctr">
              <a:buNone/>
            </a:pPr>
            <a:endParaRPr lang="fr-FR" sz="3000" b="1" i="1" dirty="0" smtClean="0">
              <a:solidFill>
                <a:srgbClr val="663300"/>
              </a:solidFill>
              <a:latin typeface="Monotype Corsiva" pitchFamily="66" charset="0"/>
              <a:cs typeface="Arial" pitchFamily="34" charset="0"/>
            </a:endParaRPr>
          </a:p>
          <a:p>
            <a:pPr algn="ctr">
              <a:lnSpc>
                <a:spcPct val="170000"/>
              </a:lnSpc>
              <a:buNone/>
            </a:pPr>
            <a:endParaRPr lang="fr-FR" sz="21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Exposition « Les Bâtisseurs d’icitte </a:t>
            </a:r>
            <a:r>
              <a:rPr lang="fr-FR" sz="2000" b="1" i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», </a:t>
            </a:r>
          </a:p>
          <a:p>
            <a:pPr algn="ctr">
              <a:lnSpc>
                <a:spcPct val="120000"/>
              </a:lnSpc>
              <a:buNone/>
            </a:pPr>
            <a:r>
              <a:rPr lang="fr-FR" sz="2000" b="1" i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galerie 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Pauline-Banville-</a:t>
            </a:r>
            <a:r>
              <a:rPr lang="fr-FR" sz="20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Pérusse</a:t>
            </a: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Collaboration: le groupe </a:t>
            </a:r>
            <a:r>
              <a:rPr lang="fr-FR" sz="20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Très’Arts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, le Centre Maillet, </a:t>
            </a:r>
          </a:p>
          <a:p>
            <a:pPr algn="ctr">
              <a:lnSpc>
                <a:spcPct val="12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Office du Tourisme Edmundston et </a:t>
            </a:r>
          </a:p>
          <a:p>
            <a:pPr algn="ctr">
              <a:lnSpc>
                <a:spcPct val="12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la Société culturelle de Saint-Basile, N.-B.   </a:t>
            </a:r>
          </a:p>
          <a:p>
            <a:pPr algn="ctr">
              <a:lnSpc>
                <a:spcPct val="12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Semaine du Patrimoine, 7 au 14 février 2016 </a:t>
            </a:r>
          </a:p>
          <a:p>
            <a:pPr>
              <a:buNone/>
            </a:pPr>
            <a:endParaRPr lang="fr-FR" b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fr-FR" sz="2000" b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fr-FR" sz="2000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CA" dirty="0"/>
          </a:p>
        </p:txBody>
      </p:sp>
      <p:pic>
        <p:nvPicPr>
          <p:cNvPr id="4" name="Image 3" descr="cm-855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844824"/>
            <a:ext cx="3024336" cy="4460388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99592" y="764704"/>
            <a:ext cx="7776864" cy="576064"/>
          </a:xfrm>
        </p:spPr>
        <p:txBody>
          <a:bodyPr>
            <a:noAutofit/>
          </a:bodyPr>
          <a:lstStyle/>
          <a:p>
            <a:pPr algn="ctr"/>
            <a:r>
              <a:rPr lang="fr-FR" sz="32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Formation en poterie </a:t>
            </a:r>
            <a:endParaRPr lang="fr-CA" sz="3200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7544" y="1484784"/>
            <a:ext cx="7848872" cy="4680520"/>
          </a:xfrm>
        </p:spPr>
        <p:txBody>
          <a:bodyPr>
            <a:normAutofit fontScale="55000" lnSpcReduction="20000"/>
          </a:bodyPr>
          <a:lstStyle/>
          <a:p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20000"/>
              </a:lnSpc>
            </a:pPr>
            <a:r>
              <a:rPr lang="fr-FR" sz="3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Juillet 1967</a:t>
            </a:r>
          </a:p>
          <a:p>
            <a:pPr algn="l">
              <a:lnSpc>
                <a:spcPct val="120000"/>
              </a:lnSpc>
            </a:pPr>
            <a:r>
              <a:rPr lang="fr-FR" sz="3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fr-FR" sz="36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À l’atelier-école de poterie</a:t>
            </a:r>
          </a:p>
          <a:p>
            <a:pPr algn="l">
              <a:lnSpc>
                <a:spcPct val="120000"/>
              </a:lnSpc>
            </a:pPr>
            <a:r>
              <a:rPr lang="fr-FR" sz="36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    Gaétan Beaudin de  </a:t>
            </a:r>
          </a:p>
          <a:p>
            <a:pPr algn="l">
              <a:lnSpc>
                <a:spcPct val="120000"/>
              </a:lnSpc>
            </a:pPr>
            <a:r>
              <a:rPr lang="fr-FR" sz="36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fr-FR" sz="36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North</a:t>
            </a:r>
            <a:r>
              <a:rPr lang="fr-FR" sz="36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6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Hathley</a:t>
            </a:r>
            <a:r>
              <a:rPr lang="fr-FR" sz="36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, au Québec. </a:t>
            </a:r>
            <a:endParaRPr lang="fr-FR" sz="36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20000"/>
              </a:lnSpc>
            </a:pPr>
            <a:endParaRPr lang="fr-FR" sz="36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20000"/>
              </a:lnSpc>
            </a:pPr>
            <a:r>
              <a:rPr lang="fr-FR" sz="3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À l’été 1968  </a:t>
            </a:r>
          </a:p>
          <a:p>
            <a:pPr algn="l">
              <a:lnSpc>
                <a:spcPct val="120000"/>
              </a:lnSpc>
            </a:pPr>
            <a:r>
              <a:rPr lang="fr-FR" sz="3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6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Stage d’étude au </a:t>
            </a:r>
          </a:p>
          <a:p>
            <a:pPr algn="l">
              <a:lnSpc>
                <a:spcPct val="120000"/>
              </a:lnSpc>
            </a:pPr>
            <a:r>
              <a:rPr lang="fr-FR" sz="36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Pottery</a:t>
            </a:r>
            <a:r>
              <a:rPr lang="fr-FR" sz="36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Club, Montréal, </a:t>
            </a:r>
            <a:r>
              <a:rPr lang="fr-FR" sz="36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Qc</a:t>
            </a:r>
            <a:endParaRPr lang="fr-FR" sz="36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marL="914400" indent="-914400" algn="l">
              <a:lnSpc>
                <a:spcPct val="120000"/>
              </a:lnSpc>
            </a:pPr>
            <a:endParaRPr lang="fr-FR" sz="36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marL="914400" indent="-914400" algn="l">
              <a:lnSpc>
                <a:spcPct val="120000"/>
              </a:lnSpc>
            </a:pPr>
            <a:endParaRPr lang="fr-FR" sz="36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marL="914400" indent="-914400" algn="l">
              <a:lnSpc>
                <a:spcPct val="120000"/>
              </a:lnSpc>
            </a:pPr>
            <a:r>
              <a:rPr lang="fr-FR" sz="3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1968 </a:t>
            </a:r>
            <a:r>
              <a:rPr lang="fr-FR" sz="36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Exposition de poterie</a:t>
            </a:r>
          </a:p>
          <a:p>
            <a:pPr marL="914400" indent="-914400" algn="l">
              <a:lnSpc>
                <a:spcPct val="120000"/>
              </a:lnSpc>
            </a:pPr>
            <a:r>
              <a:rPr lang="fr-FR" sz="36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au Studio </a:t>
            </a:r>
            <a:r>
              <a:rPr lang="fr-FR" sz="36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Larose</a:t>
            </a:r>
            <a:r>
              <a:rPr lang="fr-FR" sz="36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5" name="Image 4" descr="cm-858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2132856"/>
            <a:ext cx="4560727" cy="3600400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841296"/>
          </a:xfrm>
        </p:spPr>
        <p:txBody>
          <a:bodyPr>
            <a:normAutofit/>
          </a:bodyPr>
          <a:lstStyle/>
          <a:p>
            <a:pPr algn="ctr"/>
            <a:r>
              <a:rPr lang="fr-FR" sz="36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Travail au tour de potier </a:t>
            </a:r>
            <a:endParaRPr lang="fr-CA" sz="3600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Espace réservé du contenu 3" descr="cm-861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060848"/>
            <a:ext cx="3646287" cy="4320480"/>
          </a:xfrm>
        </p:spPr>
      </p:pic>
      <p:sp>
        <p:nvSpPr>
          <p:cNvPr id="5" name="ZoneTexte 4"/>
          <p:cNvSpPr txBox="1"/>
          <p:nvPr/>
        </p:nvSpPr>
        <p:spPr>
          <a:xfrm>
            <a:off x="4572000" y="1844824"/>
            <a:ext cx="417646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Patiente, </a:t>
            </a:r>
          </a:p>
          <a:p>
            <a:pPr>
              <a:lnSpc>
                <a:spcPct val="15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          persévérante </a:t>
            </a:r>
          </a:p>
          <a:p>
            <a:pPr>
              <a:lnSpc>
                <a:spcPct val="15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		       et calme. </a:t>
            </a:r>
          </a:p>
          <a:p>
            <a:pPr>
              <a:lnSpc>
                <a:spcPct val="15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Sœur Comeau maîtrise toutes les techniques en poterie : </a:t>
            </a:r>
          </a:p>
          <a:p>
            <a:pPr>
              <a:lnSpc>
                <a:spcPct val="15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        	1.  modelage, </a:t>
            </a:r>
          </a:p>
          <a:p>
            <a:pPr>
              <a:lnSpc>
                <a:spcPct val="15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        	2.  colombin,</a:t>
            </a:r>
          </a:p>
          <a:p>
            <a:pPr>
              <a:lnSpc>
                <a:spcPct val="15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	3.  tournage.   </a:t>
            </a:r>
          </a:p>
          <a:p>
            <a:endParaRPr lang="fr-FR" sz="14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endParaRPr lang="fr-FR" sz="14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endParaRPr lang="fr-CA" dirty="0"/>
          </a:p>
        </p:txBody>
      </p:sp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928694"/>
          </a:xfrm>
        </p:spPr>
        <p:txBody>
          <a:bodyPr>
            <a:noAutofit/>
          </a:bodyPr>
          <a:lstStyle/>
          <a:p>
            <a:pPr algn="ctr"/>
            <a:r>
              <a:rPr lang="fr-FR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Techniques du colombin et du tournage </a:t>
            </a:r>
            <a:endParaRPr lang="fr-CA" sz="3200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Espace réservé du contenu 3" descr="cm-889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700808"/>
            <a:ext cx="2520507" cy="3168352"/>
          </a:xfrm>
        </p:spPr>
      </p:pic>
      <p:sp>
        <p:nvSpPr>
          <p:cNvPr id="7" name="ZoneTexte 6"/>
          <p:cNvSpPr txBox="1"/>
          <p:nvPr/>
        </p:nvSpPr>
        <p:spPr>
          <a:xfrm>
            <a:off x="755576" y="1348800"/>
            <a:ext cx="799288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fr-FR" sz="3200" b="1" i="1" dirty="0" smtClean="0">
              <a:solidFill>
                <a:srgbClr val="663300"/>
              </a:solidFill>
              <a:latin typeface="Monotype Corsiva" pitchFamily="66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fr-FR" sz="3200" b="1" i="1" dirty="0" smtClean="0">
              <a:solidFill>
                <a:srgbClr val="663300"/>
              </a:solidFill>
              <a:latin typeface="Monotype Corsiva" pitchFamily="66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fr-FR" sz="3200" b="1" i="1" dirty="0" smtClean="0">
              <a:solidFill>
                <a:srgbClr val="663300"/>
              </a:solidFill>
              <a:latin typeface="Monotype Corsiva" pitchFamily="66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fr-FR" sz="3200" b="1" i="1" dirty="0" smtClean="0">
              <a:solidFill>
                <a:srgbClr val="663300"/>
              </a:solidFill>
              <a:latin typeface="Monotype Corsiva" pitchFamily="66" charset="0"/>
              <a:cs typeface="Arial" pitchFamily="34" charset="0"/>
            </a:endParaRPr>
          </a:p>
          <a:p>
            <a:endParaRPr lang="fr-FR" sz="3200" b="1" i="1" dirty="0" smtClean="0">
              <a:solidFill>
                <a:srgbClr val="663300"/>
              </a:solidFill>
              <a:latin typeface="Monotype Corsiva" pitchFamily="66" charset="0"/>
              <a:cs typeface="Arial" pitchFamily="34" charset="0"/>
            </a:endParaRPr>
          </a:p>
          <a:p>
            <a:endParaRPr lang="fr-FR" sz="3200" b="1" i="1" dirty="0" smtClean="0">
              <a:solidFill>
                <a:srgbClr val="663300"/>
              </a:solidFill>
              <a:latin typeface="Monotype Corsiva" pitchFamily="66" charset="0"/>
              <a:cs typeface="Arial" pitchFamily="34" charset="0"/>
            </a:endParaRPr>
          </a:p>
          <a:p>
            <a:r>
              <a:rPr lang="fr-FR" sz="3200" b="1" i="1" dirty="0" smtClean="0">
                <a:solidFill>
                  <a:srgbClr val="663300"/>
                </a:solidFill>
                <a:latin typeface="Monotype Corsiva" pitchFamily="66" charset="0"/>
                <a:cs typeface="Arial" pitchFamily="34" charset="0"/>
              </a:rPr>
              <a:t> Chandeliers en </a:t>
            </a:r>
            <a:r>
              <a:rPr lang="fr-CA" sz="3200" b="1" i="1" dirty="0" smtClean="0">
                <a:solidFill>
                  <a:srgbClr val="663300"/>
                </a:solidFill>
                <a:latin typeface="Monotype Corsiva" pitchFamily="66" charset="0"/>
                <a:cs typeface="Arial" pitchFamily="34" charset="0"/>
              </a:rPr>
              <a:t>         Ensembles de carafe et verres </a:t>
            </a:r>
            <a:r>
              <a:rPr lang="fr-FR" sz="3200" b="1" i="1" dirty="0" smtClean="0">
                <a:solidFill>
                  <a:srgbClr val="663300"/>
                </a:solidFill>
                <a:latin typeface="Monotype Corsiva" pitchFamily="66" charset="0"/>
                <a:cs typeface="Arial" pitchFamily="34" charset="0"/>
              </a:rPr>
              <a:t>colombin, 1975          (décor à l’engobe) , </a:t>
            </a:r>
            <a:r>
              <a:rPr lang="fr-CA" sz="3200" b="1" i="1" dirty="0" smtClean="0">
                <a:solidFill>
                  <a:srgbClr val="663300"/>
                </a:solidFill>
                <a:latin typeface="Monotype Corsiva" pitchFamily="66" charset="0"/>
                <a:cs typeface="Arial" pitchFamily="34" charset="0"/>
              </a:rPr>
              <a:t>1975 </a:t>
            </a:r>
          </a:p>
          <a:p>
            <a:endParaRPr lang="fr-CA" sz="3200" b="1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5" name="Image 4" descr="cm-870 pots exposé 1975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1700808"/>
            <a:ext cx="4656409" cy="3168352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fr-FR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Modelage de la glaise</a:t>
            </a:r>
          </a:p>
        </p:txBody>
      </p:sp>
      <p:pic>
        <p:nvPicPr>
          <p:cNvPr id="4" name="Espace réservé du contenu 3" descr="cm-881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4008" y="4365104"/>
            <a:ext cx="2865554" cy="2280729"/>
          </a:xfrm>
        </p:spPr>
      </p:pic>
      <p:sp>
        <p:nvSpPr>
          <p:cNvPr id="5" name="ZoneTexte 4"/>
          <p:cNvSpPr txBox="1"/>
          <p:nvPr/>
        </p:nvSpPr>
        <p:spPr>
          <a:xfrm>
            <a:off x="5724128" y="1844824"/>
            <a:ext cx="26642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Sculpture</a:t>
            </a:r>
          </a:p>
          <a:p>
            <a:r>
              <a:rPr lang="fr-FR" sz="2800" b="1" i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« </a:t>
            </a:r>
            <a:r>
              <a:rPr lang="fr-FR" sz="2800" b="1" i="1" smtClean="0">
                <a:solidFill>
                  <a:srgbClr val="663300"/>
                </a:solidFill>
                <a:latin typeface="Monotype Corsiva" pitchFamily="66" charset="0"/>
                <a:cs typeface="Arial" pitchFamily="34" charset="0"/>
              </a:rPr>
              <a:t>Le </a:t>
            </a:r>
            <a:r>
              <a:rPr lang="fr-FR" sz="2800" b="1" i="1" dirty="0" smtClean="0">
                <a:solidFill>
                  <a:srgbClr val="663300"/>
                </a:solidFill>
                <a:latin typeface="Monotype Corsiva" pitchFamily="66" charset="0"/>
                <a:cs typeface="Arial" pitchFamily="34" charset="0"/>
              </a:rPr>
              <a:t>naufrage</a:t>
            </a:r>
            <a:r>
              <a:rPr lang="fr-FR" sz="28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 »</a:t>
            </a:r>
          </a:p>
          <a:p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exposé à la Galerie Colline, 1975</a:t>
            </a:r>
          </a:p>
          <a:p>
            <a:endParaRPr lang="fr-FR" sz="2000" b="1" i="1" dirty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fr-CA" sz="16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Collection privée Georges Comeau</a:t>
            </a:r>
            <a:endParaRPr lang="fr-CA" sz="1600" b="1" i="1" dirty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 5" descr="cm-926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844824"/>
            <a:ext cx="4964154" cy="3744416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908720"/>
            <a:ext cx="6840760" cy="734322"/>
          </a:xfrm>
        </p:spPr>
        <p:txBody>
          <a:bodyPr>
            <a:normAutofit/>
          </a:bodyPr>
          <a:lstStyle/>
          <a:p>
            <a:pPr algn="ctr"/>
            <a:r>
              <a:rPr lang="fr-FR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Douce et patiente avec les enfants</a:t>
            </a:r>
            <a:endParaRPr lang="fr-CA" sz="3200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99992" y="2071678"/>
            <a:ext cx="4896544" cy="459768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Jeunes élèves en poterie</a:t>
            </a:r>
          </a:p>
          <a:p>
            <a:pPr algn="ctr">
              <a:lnSpc>
                <a:spcPct val="150000"/>
              </a:lnSpc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Yvon  </a:t>
            </a:r>
            <a:r>
              <a:rPr lang="fr-CA" sz="20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Dubé</a:t>
            </a: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(11 ans)</a:t>
            </a:r>
          </a:p>
          <a:p>
            <a:pPr algn="ctr">
              <a:lnSpc>
                <a:spcPct val="150000"/>
              </a:lnSpc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avec son petit frère </a:t>
            </a:r>
          </a:p>
          <a:p>
            <a:pPr algn="ctr">
              <a:lnSpc>
                <a:spcPct val="150000"/>
              </a:lnSpc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Robert (5 ans) </a:t>
            </a:r>
          </a:p>
          <a:p>
            <a:pPr algn="ctr">
              <a:lnSpc>
                <a:spcPct val="150000"/>
              </a:lnSpc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tout  heureux d’apprendre </a:t>
            </a:r>
          </a:p>
          <a:p>
            <a:pPr algn="ctr">
              <a:lnSpc>
                <a:spcPct val="150000"/>
              </a:lnSpc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à modeler  l’argile </a:t>
            </a:r>
          </a:p>
          <a:p>
            <a:pPr algn="ctr">
              <a:lnSpc>
                <a:spcPct val="150000"/>
              </a:lnSpc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avec  ses mains.</a:t>
            </a:r>
          </a:p>
          <a:p>
            <a:pPr>
              <a:buNone/>
            </a:pPr>
            <a:endParaRPr lang="fr-CA" sz="18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fr-CA" sz="18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           Studio </a:t>
            </a:r>
            <a:r>
              <a:rPr lang="fr-CA" sz="18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Larose</a:t>
            </a:r>
            <a:r>
              <a:rPr lang="fr-CA" sz="18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, 11 avril 1976</a:t>
            </a:r>
          </a:p>
          <a:p>
            <a:pPr>
              <a:buNone/>
            </a:pPr>
            <a:endParaRPr lang="fr-CA" sz="2000" b="1" dirty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 descr="cm-954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348880"/>
            <a:ext cx="4645949" cy="3600400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4348" y="692696"/>
            <a:ext cx="7026004" cy="864096"/>
          </a:xfrm>
        </p:spPr>
        <p:txBody>
          <a:bodyPr>
            <a:normAutofit/>
          </a:bodyPr>
          <a:lstStyle/>
          <a:p>
            <a:pPr algn="ctr"/>
            <a:r>
              <a:rPr lang="fr-FR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Première cuisson au four électrique </a:t>
            </a:r>
            <a:endParaRPr lang="fr-CA" sz="3200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24128" y="1714488"/>
            <a:ext cx="30243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400" b="1" dirty="0" smtClean="0">
              <a:solidFill>
                <a:srgbClr val="663300"/>
              </a:solidFill>
              <a:latin typeface="Tiranti Solid LET" pitchFamily="2" charset="0"/>
            </a:endParaRPr>
          </a:p>
          <a:p>
            <a:pPr>
              <a:lnSpc>
                <a:spcPct val="15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Après séchage des pièces d’argile.  </a:t>
            </a:r>
          </a:p>
          <a:p>
            <a:pPr>
              <a:lnSpc>
                <a:spcPct val="150000"/>
              </a:lnSpc>
            </a:pPr>
            <a:endParaRPr lang="fr-CA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La première cuisson</a:t>
            </a:r>
          </a:p>
          <a:p>
            <a:pPr>
              <a:lnSpc>
                <a:spcPct val="15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dite de « biscuit » atteint graduellement une température de </a:t>
            </a:r>
          </a:p>
          <a:p>
            <a:pPr>
              <a:lnSpc>
                <a:spcPct val="15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900° C, après 8 heures.</a:t>
            </a:r>
            <a:endParaRPr lang="fr-CA" sz="2800" b="1" dirty="0" smtClean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6" name="Image 5" descr="Ph_115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132856"/>
            <a:ext cx="5056124" cy="3960440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14356"/>
            <a:ext cx="9144000" cy="914444"/>
          </a:xfrm>
        </p:spPr>
        <p:txBody>
          <a:bodyPr>
            <a:noAutofit/>
          </a:bodyPr>
          <a:lstStyle/>
          <a:p>
            <a:pPr algn="ctr"/>
            <a:r>
              <a:rPr lang="fr-FR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Cuisson de l’émail ou glaçure </a:t>
            </a:r>
            <a:endParaRPr lang="fr-CA" sz="3200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92080" y="2060848"/>
            <a:ext cx="3528392" cy="453650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Les pièces prennent parfois des couleurs surprenantes pendant la deuxième cuisson, qui dure de 8 à 9 heures. </a:t>
            </a:r>
          </a:p>
          <a:p>
            <a:pPr>
              <a:lnSpc>
                <a:spcPct val="150000"/>
              </a:lnSpc>
              <a:buNone/>
            </a:pP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  <a:buNone/>
            </a:pPr>
            <a:r>
              <a:rPr lang="fr-FR" sz="18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Urne, pots et plat, cuits à 1850</a:t>
            </a:r>
            <a:r>
              <a:rPr lang="fr-CA" sz="18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° C. </a:t>
            </a:r>
            <a:endParaRPr lang="fr-FR" sz="18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  <a:buNone/>
            </a:pPr>
            <a:r>
              <a:rPr lang="fr-FR" sz="18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Félix </a:t>
            </a:r>
            <a:r>
              <a:rPr lang="fr-FR" sz="18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Rebolledo</a:t>
            </a:r>
            <a:r>
              <a:rPr lang="fr-FR" sz="18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(15 ans)</a:t>
            </a:r>
            <a:endParaRPr lang="fr-CA" sz="18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  <a:buNone/>
            </a:pPr>
            <a:r>
              <a:rPr lang="fr-FR" sz="1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1964  </a:t>
            </a:r>
            <a:endParaRPr lang="fr-FR" sz="18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 5" descr="cm-95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348880"/>
            <a:ext cx="4896545" cy="3797048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1472" y="571480"/>
            <a:ext cx="8253442" cy="914392"/>
          </a:xfrm>
        </p:spPr>
        <p:txBody>
          <a:bodyPr>
            <a:noAutofit/>
          </a:bodyPr>
          <a:lstStyle/>
          <a:p>
            <a:pPr algn="ctr"/>
            <a:r>
              <a:rPr lang="fr-FR" sz="32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Nouveau four de cuisson</a:t>
            </a:r>
            <a:endParaRPr lang="fr-CA" sz="3200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355976" y="1844824"/>
            <a:ext cx="4176464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Toute heureuse, s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oeur Comeau</a:t>
            </a:r>
          </a:p>
          <a:p>
            <a:pPr algn="ctr"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  pose fièrement  devant </a:t>
            </a:r>
          </a:p>
          <a:p>
            <a:pPr algn="ctr"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    son deuxième four </a:t>
            </a:r>
          </a:p>
          <a:p>
            <a:pPr algn="ctr"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à poterie et à céramique. </a:t>
            </a:r>
          </a:p>
          <a:p>
            <a:pPr>
              <a:lnSpc>
                <a:spcPct val="150000"/>
              </a:lnSpc>
            </a:pP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Elle a un bon nombre d’élèves  et beaucoup de commandes.  </a:t>
            </a:r>
          </a:p>
          <a:p>
            <a:pPr>
              <a:lnSpc>
                <a:spcPct val="150000"/>
              </a:lnSpc>
            </a:pPr>
            <a:r>
              <a:rPr lang="fr-CA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1970</a:t>
            </a:r>
          </a:p>
          <a:p>
            <a:pPr>
              <a:lnSpc>
                <a:spcPct val="15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fr-CA" sz="2800" b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5" name="Image 4" descr="cm-857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916832"/>
            <a:ext cx="2952328" cy="4423471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r-CA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Avant et après..</a:t>
            </a:r>
            <a:endParaRPr lang="fr-CA" sz="3200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Espace réservé du contenu 3" descr="cm-887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36096" y="1844824"/>
            <a:ext cx="2743906" cy="3420925"/>
          </a:xfrm>
        </p:spPr>
      </p:pic>
      <p:sp>
        <p:nvSpPr>
          <p:cNvPr id="5" name="ZoneTexte 4"/>
          <p:cNvSpPr txBox="1"/>
          <p:nvPr/>
        </p:nvSpPr>
        <p:spPr>
          <a:xfrm>
            <a:off x="323528" y="5733256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Grosse urne  en semi-grès avant  la cuisson. 1973</a:t>
            </a:r>
            <a:endParaRPr lang="fr-CA" sz="2000" b="1" dirty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 6" descr="cm-934 modifier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844824"/>
            <a:ext cx="2397866" cy="342552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427984" y="5733256"/>
            <a:ext cx="4716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Même urne après cuisson. Collection </a:t>
            </a:r>
          </a:p>
          <a:p>
            <a:pPr algn="ctr"/>
            <a:r>
              <a:rPr lang="fr-CA" sz="20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Dr Robin </a:t>
            </a:r>
            <a:r>
              <a:rPr lang="fr-CA" sz="2000" b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Bizzel</a:t>
            </a:r>
            <a:r>
              <a:rPr lang="fr-CA" sz="20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, N</a:t>
            </a:r>
            <a:r>
              <a:rPr lang="fr-FR" sz="2000" b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ew</a:t>
            </a:r>
            <a:r>
              <a:rPr lang="fr-FR" sz="20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York, 1976</a:t>
            </a:r>
            <a:endParaRPr lang="fr-CA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484106"/>
          </a:xfrm>
        </p:spPr>
        <p:txBody>
          <a:bodyPr>
            <a:noAutofit/>
          </a:bodyPr>
          <a:lstStyle/>
          <a:p>
            <a:r>
              <a:rPr lang="fr-CA" sz="32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           </a:t>
            </a:r>
            <a:r>
              <a:rPr lang="fr-CA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Céramique </a:t>
            </a:r>
            <a:endParaRPr lang="fr-CA" sz="3200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628800"/>
            <a:ext cx="4896544" cy="504056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1970-1971 </a:t>
            </a: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Sœur Comeau se perfectionne en argile et suit des</a:t>
            </a:r>
          </a:p>
          <a:p>
            <a:pPr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Cours en arts plastiques 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avec </a:t>
            </a:r>
          </a:p>
          <a:p>
            <a:pPr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George </a:t>
            </a:r>
            <a:r>
              <a:rPr lang="fr-FR" sz="20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Widiez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, artiste et professeur</a:t>
            </a:r>
          </a:p>
          <a:p>
            <a:pPr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au Collège St-Louis-Maillet, </a:t>
            </a:r>
          </a:p>
          <a:p>
            <a:pPr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Edmundston, N.-B.  </a:t>
            </a:r>
          </a:p>
          <a:p>
            <a:pPr>
              <a:lnSpc>
                <a:spcPct val="150000"/>
              </a:lnSpc>
              <a:buNone/>
            </a:pP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r">
              <a:lnSpc>
                <a:spcPct val="110000"/>
              </a:lnSpc>
              <a:buNone/>
            </a:pPr>
            <a:r>
              <a:rPr lang="fr-FR" sz="3200" b="1" i="1" dirty="0" smtClean="0">
                <a:solidFill>
                  <a:srgbClr val="663300"/>
                </a:solidFill>
                <a:latin typeface="Monotype Corsiva" pitchFamily="66" charset="0"/>
                <a:cs typeface="Arial" pitchFamily="34" charset="0"/>
              </a:rPr>
              <a:t>« Le Larcin », 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1973</a:t>
            </a:r>
          </a:p>
          <a:p>
            <a:pPr marL="457200" indent="-457200" algn="r">
              <a:lnSpc>
                <a:spcPct val="11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murale en céramique </a:t>
            </a:r>
          </a:p>
          <a:p>
            <a:pPr>
              <a:buNone/>
            </a:pP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CA" dirty="0"/>
          </a:p>
        </p:txBody>
      </p:sp>
      <p:pic>
        <p:nvPicPr>
          <p:cNvPr id="5" name="Image 4" descr="cm_9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1340768"/>
            <a:ext cx="3316590" cy="5040560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1472" y="620688"/>
            <a:ext cx="7888960" cy="2016224"/>
          </a:xfrm>
        </p:spPr>
        <p:txBody>
          <a:bodyPr>
            <a:noAutofit/>
          </a:bodyPr>
          <a:lstStyle/>
          <a:p>
            <a:pPr algn="ctr"/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36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 Century Schoolbook" pitchFamily="18" charset="0"/>
              </a:rPr>
              <a:t/>
            </a:r>
            <a:br>
              <a:rPr lang="fr-FR" sz="36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 Century Schoolbook" pitchFamily="18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>	</a:t>
            </a:r>
            <a:endParaRPr lang="fr-CA" sz="4000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nch Script MT" pitchFamily="66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99592" y="1628800"/>
            <a:ext cx="7632848" cy="475252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Naissance :  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14 septembre 1925 à  </a:t>
            </a:r>
            <a:r>
              <a:rPr lang="fr-FR" sz="20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Robertville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, N.-B.</a:t>
            </a:r>
          </a:p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                                 dernière d’une famille de 16 enfants.</a:t>
            </a:r>
          </a:p>
          <a:p>
            <a:pPr algn="l">
              <a:lnSpc>
                <a:spcPct val="150000"/>
              </a:lnSpc>
            </a:pP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	Parents :  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Denis Comeau, fermier, </a:t>
            </a:r>
          </a:p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             			et  Élisabeth Bertin</a:t>
            </a:r>
          </a:p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Écoles  fréquentées :  </a:t>
            </a:r>
            <a:r>
              <a:rPr lang="fr-FR" sz="20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Robertville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et Petit-Rocher,  N.-B.</a:t>
            </a:r>
          </a:p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            À 14 ans, très malade…  elle a failli mourir. </a:t>
            </a:r>
          </a:p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Elle se sent alors appelée à donner sa vie à Jésus Crucifié.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47664" y="836712"/>
            <a:ext cx="51480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Marie</a:t>
            </a:r>
            <a:r>
              <a:rPr lang="fr-FR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 </a:t>
            </a:r>
            <a:r>
              <a:rPr lang="fr-FR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Comeau</a:t>
            </a:r>
            <a:r>
              <a:rPr lang="fr-FR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 </a:t>
            </a:r>
            <a:r>
              <a:rPr lang="fr-FR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/>
            </a:r>
            <a:br>
              <a:rPr lang="fr-FR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endParaRPr lang="fr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5" name="Image 4" descr="fillett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492896"/>
            <a:ext cx="2376264" cy="1933538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fr-CA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Expositions d’art et d’artisanat</a:t>
            </a:r>
            <a:endParaRPr lang="fr-CA" sz="3200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08104" y="1988840"/>
            <a:ext cx="3384376" cy="453650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1971 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Poterie et céramique</a:t>
            </a:r>
          </a:p>
          <a:p>
            <a:pPr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Collège Maillet, St-Basile </a:t>
            </a:r>
          </a:p>
          <a:p>
            <a:pPr>
              <a:lnSpc>
                <a:spcPct val="150000"/>
              </a:lnSpc>
              <a:buNone/>
            </a:pPr>
            <a:endParaRPr lang="fr-FR" sz="20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1972  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Festival d’été </a:t>
            </a:r>
          </a:p>
          <a:p>
            <a:pPr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   Rivière-du-Loup, Qc.</a:t>
            </a:r>
          </a:p>
          <a:p>
            <a:pPr>
              <a:lnSpc>
                <a:spcPct val="150000"/>
              </a:lnSpc>
              <a:buNone/>
            </a:pP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1973  </a:t>
            </a:r>
            <a:r>
              <a:rPr lang="fr-FR" sz="20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Fair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de Presqu’Isle    Maine, É.-U. </a:t>
            </a:r>
            <a:endParaRPr lang="fr-CA" sz="2000" b="1" i="1" dirty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Espace réservé du contenu 3" descr="cm-859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060848"/>
            <a:ext cx="5005299" cy="4176464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796086"/>
          </a:xfrm>
        </p:spPr>
        <p:txBody>
          <a:bodyPr>
            <a:noAutofit/>
          </a:bodyPr>
          <a:lstStyle/>
          <a:p>
            <a:pPr algn="ctr"/>
            <a:r>
              <a:rPr lang="fr-FR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Autres expositions  </a:t>
            </a:r>
            <a:endParaRPr lang="fr-CA" sz="3200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916832"/>
            <a:ext cx="4032448" cy="4752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1978  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Affaires culturelles du </a:t>
            </a:r>
          </a:p>
          <a:p>
            <a:pPr algn="ctr"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Haut-Saint-Jean,  </a:t>
            </a:r>
          </a:p>
          <a:p>
            <a:pPr algn="ctr"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Cité des Jeunes, </a:t>
            </a:r>
          </a:p>
          <a:p>
            <a:pPr algn="ctr"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Edmundston, N.-B.</a:t>
            </a:r>
          </a:p>
          <a:p>
            <a:pPr>
              <a:lnSpc>
                <a:spcPct val="150000"/>
              </a:lnSpc>
              <a:buNone/>
            </a:pPr>
            <a:endParaRPr lang="fr-FR" sz="20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Entre 1979 et  1990  </a:t>
            </a:r>
          </a:p>
          <a:p>
            <a:pPr algn="ctr"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Exposition et démonstration</a:t>
            </a:r>
          </a:p>
          <a:p>
            <a:pPr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		à la Foire </a:t>
            </a:r>
            <a:r>
              <a:rPr lang="fr-FR" sz="20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Brayonne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,                             	Edmundston, N.-B.</a:t>
            </a:r>
          </a:p>
          <a:p>
            <a:pPr>
              <a:lnSpc>
                <a:spcPct val="150000"/>
              </a:lnSpc>
            </a:pP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fr-CA" sz="2000" b="1" i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fr-CA" sz="20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 descr="cm-860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2132856"/>
            <a:ext cx="4498674" cy="3600400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7544" y="980728"/>
            <a:ext cx="7992888" cy="1152128"/>
          </a:xfrm>
        </p:spPr>
        <p:txBody>
          <a:bodyPr>
            <a:noAutofit/>
          </a:bodyPr>
          <a:lstStyle/>
          <a:p>
            <a:pPr algn="ctr"/>
            <a:r>
              <a:rPr lang="fr-FR" sz="3200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Exposition à Terre-Neuve </a:t>
            </a:r>
            <a:r>
              <a:rPr lang="fr-FR" sz="3600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FR" sz="3600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</a:br>
            <a:endParaRPr lang="fr-CA" sz="3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932040" y="2060848"/>
            <a:ext cx="3888432" cy="4248472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fr-CA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fr-CA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1981 </a:t>
            </a:r>
            <a:r>
              <a:rPr lang="fr-CA" sz="2000" b="1" i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Exposition et démonstration de l’art du potier, Festival d’arts, </a:t>
            </a:r>
          </a:p>
          <a:p>
            <a:pPr algn="l">
              <a:lnSpc>
                <a:spcPct val="12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à Terre-Neuve</a:t>
            </a:r>
          </a:p>
          <a:p>
            <a:pPr algn="l">
              <a:lnSpc>
                <a:spcPct val="120000"/>
              </a:lnSpc>
            </a:pPr>
            <a:endParaRPr lang="fr-CA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2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Déléguée de</a:t>
            </a:r>
          </a:p>
          <a:p>
            <a:pPr algn="l">
              <a:lnSpc>
                <a:spcPct val="12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l’Association culturelle du Haut-St-Jean.  </a:t>
            </a:r>
            <a:endParaRPr lang="fr-FR" sz="6200" b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fr-FR" sz="2800" b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Espace réservé du contenu 3" descr="cm_9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420888"/>
            <a:ext cx="4297025" cy="3168352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1152128"/>
          </a:xfrm>
        </p:spPr>
        <p:txBody>
          <a:bodyPr>
            <a:noAutofit/>
          </a:bodyPr>
          <a:lstStyle/>
          <a:p>
            <a:pPr algn="ctr"/>
            <a:r>
              <a:rPr lang="fr-FR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Responsable du musée ouvert en 1973</a:t>
            </a:r>
            <a:br>
              <a:rPr lang="fr-FR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fr-CA" sz="3200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7686" y="1935480"/>
            <a:ext cx="4572032" cy="492252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60000"/>
              </a:lnSpc>
              <a:buNone/>
            </a:pPr>
            <a:r>
              <a:rPr lang="fr-FR" sz="24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Sœur Comeau est habile en tout :</a:t>
            </a:r>
          </a:p>
          <a:p>
            <a:pPr>
              <a:lnSpc>
                <a:spcPct val="160000"/>
              </a:lnSpc>
              <a:buNone/>
            </a:pPr>
            <a:r>
              <a:rPr lang="fr-FR" sz="24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	décor de scène pour le théâtre,</a:t>
            </a:r>
          </a:p>
          <a:p>
            <a:pPr>
              <a:lnSpc>
                <a:spcPct val="160000"/>
              </a:lnSpc>
              <a:buNone/>
            </a:pPr>
            <a:r>
              <a:rPr lang="fr-FR" sz="24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	décorations et montages, </a:t>
            </a:r>
          </a:p>
          <a:p>
            <a:pPr>
              <a:lnSpc>
                <a:spcPct val="160000"/>
              </a:lnSpc>
              <a:buNone/>
            </a:pPr>
            <a:r>
              <a:rPr lang="fr-FR" sz="24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	visuels pour la chapelle,</a:t>
            </a:r>
          </a:p>
          <a:p>
            <a:pPr>
              <a:lnSpc>
                <a:spcPct val="160000"/>
              </a:lnSpc>
              <a:buNone/>
            </a:pPr>
            <a:r>
              <a:rPr lang="fr-FR" sz="24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	réparation et peinture de statues de plâtre, et quoi encore…</a:t>
            </a:r>
          </a:p>
          <a:p>
            <a:pPr>
              <a:lnSpc>
                <a:spcPct val="160000"/>
              </a:lnSpc>
              <a:buNone/>
            </a:pPr>
            <a:endParaRPr lang="fr-FR" sz="24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60000"/>
              </a:lnSpc>
              <a:buNone/>
            </a:pPr>
            <a:r>
              <a:rPr lang="fr-FR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1973</a:t>
            </a:r>
            <a:r>
              <a:rPr lang="fr-FR" sz="24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, Montage sur la briqueterie et les œuvres de Mère Maillet, au Musée des RHSJ</a:t>
            </a:r>
            <a:endParaRPr lang="fr-CA" sz="2400" b="1" i="1" dirty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 3" descr="ph_4006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988840"/>
            <a:ext cx="3546813" cy="4485674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2088232"/>
          </a:xfrm>
        </p:spPr>
        <p:txBody>
          <a:bodyPr>
            <a:normAutofit/>
          </a:bodyPr>
          <a:lstStyle/>
          <a:p>
            <a:pPr algn="ctr"/>
            <a:r>
              <a:rPr lang="fr-FR" sz="36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Exposition solo à la Galerie Colline</a:t>
            </a:r>
            <a:br>
              <a:rPr lang="fr-FR" sz="36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Collège St-Louis-Maillet, Edmundston, N.-B. </a:t>
            </a:r>
            <a:b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</a:b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14 au 27 septembre 1975 </a:t>
            </a:r>
            <a:r>
              <a:rPr lang="fr-FR" sz="3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fr-FR" sz="24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FR" sz="24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</a:br>
            <a:endParaRPr lang="fr-CA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63888" y="2708920"/>
            <a:ext cx="5328592" cy="38884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31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Poteries et céramiques</a:t>
            </a:r>
          </a:p>
          <a:p>
            <a:pPr algn="ctr">
              <a:buNone/>
            </a:pPr>
            <a:r>
              <a:rPr lang="fr-FR" sz="31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de Sœur Marie Comeau</a:t>
            </a:r>
          </a:p>
          <a:p>
            <a:pPr algn="ctr"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53 pièces et ensembles</a:t>
            </a:r>
          </a:p>
          <a:p>
            <a:pPr>
              <a:buNone/>
            </a:pP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11  Murales 		4  Jardinières </a:t>
            </a:r>
          </a:p>
          <a:p>
            <a:pPr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5   Sculptures 		6  Chandeliers </a:t>
            </a:r>
          </a:p>
          <a:p>
            <a:pPr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9   Vases		8  Ensembles </a:t>
            </a:r>
          </a:p>
          <a:p>
            <a:pPr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4  Vases genre              6  Gourdes</a:t>
            </a:r>
          </a:p>
          <a:p>
            <a:pPr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 bouteille</a:t>
            </a:r>
            <a:endParaRPr lang="fr-CA" dirty="0"/>
          </a:p>
        </p:txBody>
      </p:sp>
      <p:pic>
        <p:nvPicPr>
          <p:cNvPr id="5" name="Espace réservé du contenu 3" descr="cm-85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068960"/>
            <a:ext cx="2304256" cy="2592782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056180"/>
          </a:xfrm>
        </p:spPr>
        <p:txBody>
          <a:bodyPr>
            <a:normAutofit/>
          </a:bodyPr>
          <a:lstStyle/>
          <a:p>
            <a:pPr algn="ctr"/>
            <a:r>
              <a:rPr lang="fr-FR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Exposition solo à la Galerie Colline</a:t>
            </a:r>
            <a:endParaRPr lang="fr-CA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Espace réservé du contenu 3" descr="cm-871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7" y="2060848"/>
            <a:ext cx="5080850" cy="4032448"/>
          </a:xfrm>
        </p:spPr>
      </p:pic>
      <p:sp>
        <p:nvSpPr>
          <p:cNvPr id="5" name="ZoneTexte 4"/>
          <p:cNvSpPr txBox="1"/>
          <p:nvPr/>
        </p:nvSpPr>
        <p:spPr>
          <a:xfrm>
            <a:off x="5580112" y="1700808"/>
            <a:ext cx="34563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Première pièce de l’exposition </a:t>
            </a:r>
          </a:p>
          <a:p>
            <a:endParaRPr lang="fr-CA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endParaRPr lang="fr-CA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Murale d’i</a:t>
            </a:r>
            <a:r>
              <a:rPr lang="fr-FR" sz="20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nspiration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religieuse</a:t>
            </a:r>
            <a:endParaRPr lang="fr-CA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endParaRPr lang="fr-CA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Symbolisme </a:t>
            </a:r>
          </a:p>
          <a:p>
            <a:pPr algn="ctr"/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de la croix</a:t>
            </a:r>
          </a:p>
          <a:p>
            <a:endParaRPr lang="fr-FR" b="1" dirty="0" smtClean="0">
              <a:latin typeface="Monotype Corsiva" pitchFamily="66" charset="0"/>
            </a:endParaRPr>
          </a:p>
          <a:p>
            <a:endParaRPr lang="fr-CA" b="1" dirty="0" smtClean="0">
              <a:latin typeface="Monotype Corsiva" pitchFamily="66" charset="0"/>
            </a:endParaRPr>
          </a:p>
          <a:p>
            <a:endParaRPr lang="fr-CA" b="1" dirty="0" smtClean="0">
              <a:latin typeface="Monotype Corsiva" pitchFamily="66" charset="0"/>
            </a:endParaRPr>
          </a:p>
          <a:p>
            <a:r>
              <a:rPr lang="fr-CA" sz="2800" b="1" dirty="0" smtClean="0">
                <a:solidFill>
                  <a:srgbClr val="663300"/>
                </a:solidFill>
                <a:latin typeface="Monotype Corsiva" pitchFamily="66" charset="0"/>
              </a:rPr>
              <a:t>« Que signifie-t-elle   	pour moi? » </a:t>
            </a:r>
            <a:r>
              <a:rPr lang="fr-CA" sz="2800" b="1" i="1" dirty="0" smtClean="0">
                <a:solidFill>
                  <a:srgbClr val="002060"/>
                </a:solidFill>
                <a:latin typeface="Monotype Corsiva" pitchFamily="66" charset="0"/>
              </a:rPr>
              <a:t>1975</a:t>
            </a:r>
          </a:p>
          <a:p>
            <a:endParaRPr lang="fr-CA" sz="2800" b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980728"/>
            <a:ext cx="8229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Exposition solo à la Galerie Colline</a:t>
            </a:r>
            <a:br>
              <a:rPr lang="fr-FR" sz="36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FR" sz="24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FR" sz="24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</a:br>
            <a:endParaRPr lang="fr-CA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92080" y="2996952"/>
            <a:ext cx="3680472" cy="3456384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fr-CA" sz="8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Ensemble </a:t>
            </a:r>
          </a:p>
          <a:p>
            <a:pPr>
              <a:buNone/>
            </a:pPr>
            <a:endParaRPr lang="fr-CA" sz="8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fr-CA" sz="8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fr-CA" sz="8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fr-CA" sz="112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« </a:t>
            </a:r>
            <a:r>
              <a:rPr lang="fr-CA" sz="11200" b="1" i="1" dirty="0" smtClean="0">
                <a:solidFill>
                  <a:srgbClr val="663300"/>
                </a:solidFill>
                <a:latin typeface="Monotype Corsiva" pitchFamily="66" charset="0"/>
                <a:cs typeface="Arial" pitchFamily="34" charset="0"/>
              </a:rPr>
              <a:t>Prenons le  café à trois </a:t>
            </a:r>
            <a:r>
              <a:rPr lang="fr-CA" sz="112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>
              <a:buNone/>
            </a:pPr>
            <a:r>
              <a:rPr lang="fr-CA" sz="112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72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(4 pièces), </a:t>
            </a:r>
            <a:r>
              <a:rPr lang="fr-FR" sz="7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1975</a:t>
            </a:r>
          </a:p>
          <a:p>
            <a:pPr>
              <a:buNone/>
            </a:pPr>
            <a:endParaRPr lang="fr-CA" dirty="0"/>
          </a:p>
        </p:txBody>
      </p:sp>
      <p:pic>
        <p:nvPicPr>
          <p:cNvPr id="4" name="Image 3" descr="cm-879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420888"/>
            <a:ext cx="5040560" cy="3986778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r-FR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Exposition solo à la Galerie Colline </a:t>
            </a:r>
            <a:endParaRPr lang="fr-C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60032" y="1700808"/>
            <a:ext cx="2757478" cy="4389120"/>
          </a:xfrm>
        </p:spPr>
        <p:txBody>
          <a:bodyPr>
            <a:normAutofit/>
          </a:bodyPr>
          <a:lstStyle/>
          <a:p>
            <a:pPr>
              <a:buNone/>
            </a:pP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Gourde en argile rouge </a:t>
            </a:r>
          </a:p>
          <a:p>
            <a:pPr>
              <a:buNone/>
            </a:pPr>
            <a:endParaRPr lang="fr-CA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fr-CA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fr-CA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fr-CA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fr-CA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fr-CA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Collection privée</a:t>
            </a:r>
          </a:p>
          <a:p>
            <a:pPr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Robert Laflamme</a:t>
            </a:r>
          </a:p>
          <a:p>
            <a:pPr>
              <a:buNone/>
            </a:pPr>
            <a:r>
              <a:rPr lang="fr-CA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197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  <a:p>
            <a:pPr>
              <a:buNone/>
            </a:pPr>
            <a:endParaRPr lang="fr-CA" sz="2800" b="1" dirty="0" smtClean="0">
              <a:solidFill>
                <a:srgbClr val="663300"/>
              </a:solidFill>
              <a:latin typeface="Monotype Corsiva" pitchFamily="66" charset="0"/>
            </a:endParaRPr>
          </a:p>
          <a:p>
            <a:pPr>
              <a:buNone/>
            </a:pPr>
            <a:endParaRPr lang="fr-CA" dirty="0"/>
          </a:p>
        </p:txBody>
      </p:sp>
      <p:pic>
        <p:nvPicPr>
          <p:cNvPr id="4" name="Image 3" descr="cm-967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772816"/>
            <a:ext cx="3384376" cy="4468339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796086"/>
          </a:xfrm>
        </p:spPr>
        <p:txBody>
          <a:bodyPr>
            <a:noAutofit/>
          </a:bodyPr>
          <a:lstStyle/>
          <a:p>
            <a:pPr algn="ctr"/>
            <a:r>
              <a:rPr lang="fr-FR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Exposition solo à la Galerie Colline </a:t>
            </a:r>
            <a:endParaRPr lang="fr-CA" sz="3200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92080" y="2000240"/>
            <a:ext cx="3528392" cy="452510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fr-FR" sz="22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  </a:t>
            </a:r>
          </a:p>
          <a:p>
            <a:pPr>
              <a:buNone/>
            </a:pPr>
            <a:r>
              <a:rPr lang="fr-FR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1975</a:t>
            </a:r>
          </a:p>
          <a:p>
            <a:pPr>
              <a:buNone/>
            </a:pPr>
            <a:endParaRPr lang="fr-FR" sz="22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fr-FR" sz="22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Petits vases pincés</a:t>
            </a:r>
          </a:p>
          <a:p>
            <a:pPr>
              <a:lnSpc>
                <a:spcPct val="120000"/>
              </a:lnSpc>
              <a:buNone/>
            </a:pPr>
            <a:endParaRPr lang="fr-FR" sz="22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fr-FR" sz="22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Bouteille en argile rouge à glaçure noire</a:t>
            </a:r>
          </a:p>
          <a:p>
            <a:pPr>
              <a:lnSpc>
                <a:spcPct val="120000"/>
              </a:lnSpc>
              <a:buNone/>
            </a:pPr>
            <a:endParaRPr lang="fr-FR" sz="22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fr-FR" sz="22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Petits « </a:t>
            </a:r>
            <a:r>
              <a:rPr lang="fr-FR" sz="22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Zamours</a:t>
            </a:r>
            <a:r>
              <a:rPr lang="fr-FR" sz="22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»,   petits vases rose et noir </a:t>
            </a:r>
          </a:p>
          <a:p>
            <a:pPr>
              <a:lnSpc>
                <a:spcPct val="120000"/>
              </a:lnSpc>
              <a:buNone/>
            </a:pPr>
            <a:endParaRPr lang="fr-FR" sz="22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fr-FR" sz="22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Bouteille en argiles rouge et blanche, fini cire. </a:t>
            </a:r>
          </a:p>
          <a:p>
            <a:pPr>
              <a:lnSpc>
                <a:spcPct val="120000"/>
              </a:lnSpc>
              <a:buNone/>
            </a:pPr>
            <a:endParaRPr lang="fr-FR" sz="22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endParaRPr lang="fr-CA" dirty="0"/>
          </a:p>
        </p:txBody>
      </p:sp>
      <p:pic>
        <p:nvPicPr>
          <p:cNvPr id="4" name="Image 3" descr="cm-869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348880"/>
            <a:ext cx="4654226" cy="3949040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476672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fr-FR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Exposition solo à la Galerie Colline </a:t>
            </a:r>
            <a:endParaRPr lang="fr-CA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5805264"/>
            <a:ext cx="8929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dirty="0" smtClean="0"/>
          </a:p>
          <a:p>
            <a:pPr algn="ctr"/>
            <a:r>
              <a:rPr lang="fr-CA" sz="20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Murale</a:t>
            </a:r>
            <a:r>
              <a:rPr lang="fr-CA" sz="24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400" b="1" dirty="0" smtClean="0">
                <a:solidFill>
                  <a:srgbClr val="663300"/>
                </a:solidFill>
                <a:latin typeface="Monotype Corsiva" pitchFamily="66" charset="0"/>
              </a:rPr>
              <a:t>« Monstres marins…, louez Le Seigneur. »  (Ps. 148) , </a:t>
            </a:r>
            <a:r>
              <a:rPr lang="fr-CA" sz="2400" b="1" dirty="0" smtClean="0">
                <a:solidFill>
                  <a:srgbClr val="002060"/>
                </a:solidFill>
                <a:latin typeface="Monotype Corsiva" pitchFamily="66" charset="0"/>
              </a:rPr>
              <a:t>1975</a:t>
            </a:r>
            <a:endParaRPr lang="fr-CA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7" name="Image 6" descr="cm-876 modifié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844824"/>
            <a:ext cx="7068855" cy="3888432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1472" y="620688"/>
            <a:ext cx="7888960" cy="2016224"/>
          </a:xfrm>
        </p:spPr>
        <p:txBody>
          <a:bodyPr>
            <a:noAutofit/>
          </a:bodyPr>
          <a:lstStyle/>
          <a:p>
            <a:pPr algn="ctr"/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36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 Century Schoolbook" pitchFamily="18" charset="0"/>
              </a:rPr>
              <a:t/>
            </a:r>
            <a:br>
              <a:rPr lang="fr-FR" sz="36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 Century Schoolbook" pitchFamily="18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>	</a:t>
            </a:r>
            <a:endParaRPr lang="fr-CA" sz="4000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nch Script MT" pitchFamily="66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55576" y="908720"/>
            <a:ext cx="7776864" cy="5688632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22 mai 1943 :    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Elle entre au couvent</a:t>
            </a:r>
          </a:p>
          <a:p>
            <a:pPr algn="ctr"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chez les Hospitalières de St-Joseph</a:t>
            </a:r>
          </a:p>
          <a:p>
            <a:pPr algn="ctr"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à l’Hôtel-Dieu de Campbellton, N.-B.</a:t>
            </a:r>
          </a:p>
          <a:p>
            <a:pPr algn="ctr">
              <a:lnSpc>
                <a:spcPct val="150000"/>
              </a:lnSpc>
            </a:pPr>
            <a:endParaRPr lang="fr-FR" sz="2800" b="1" dirty="0" smtClean="0">
              <a:solidFill>
                <a:srgbClr val="663300"/>
              </a:solidFill>
              <a:latin typeface="Monotype Corsiva" pitchFamily="66" charset="0"/>
              <a:cs typeface="Arial" pitchFamily="34" charset="0"/>
            </a:endParaRPr>
          </a:p>
          <a:p>
            <a:pPr algn="l"/>
            <a:endParaRPr lang="fr-FR" sz="2800" b="1" dirty="0" smtClean="0">
              <a:solidFill>
                <a:srgbClr val="002060"/>
              </a:solidFill>
              <a:latin typeface="Monotype Corsiva" pitchFamily="66" charset="0"/>
              <a:cs typeface="Arial" pitchFamily="34" charset="0"/>
            </a:endParaRPr>
          </a:p>
          <a:p>
            <a:pPr algn="l"/>
            <a:endParaRPr lang="fr-FR" sz="2800" b="1" dirty="0" smtClean="0">
              <a:solidFill>
                <a:srgbClr val="002060"/>
              </a:solidFill>
              <a:latin typeface="Monotype Corsiva" pitchFamily="66" charset="0"/>
              <a:cs typeface="Arial" pitchFamily="34" charset="0"/>
            </a:endParaRPr>
          </a:p>
          <a:p>
            <a:pPr algn="l"/>
            <a:endParaRPr lang="fr-FR" sz="2800" b="1" dirty="0" smtClean="0">
              <a:solidFill>
                <a:srgbClr val="002060"/>
              </a:solidFill>
              <a:latin typeface="Monotype Corsiva" pitchFamily="66" charset="0"/>
              <a:cs typeface="Arial" pitchFamily="34" charset="0"/>
            </a:endParaRPr>
          </a:p>
          <a:p>
            <a:pPr algn="l"/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 juin 1945 : 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Profession religieuse. </a:t>
            </a:r>
          </a:p>
          <a:p>
            <a:pPr algn="ctr"/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	Elle  prend  le nom de </a:t>
            </a:r>
            <a:r>
              <a:rPr lang="fr-FR" sz="24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sœur St-Denis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	en mémoire de son père, 	</a:t>
            </a:r>
          </a:p>
          <a:p>
            <a:pPr algn="ctr"/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 décédé quand elle avait cinq ans. </a:t>
            </a:r>
          </a:p>
          <a:p>
            <a:pPr algn="ctr"/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63688" y="692696"/>
            <a:ext cx="51480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fr-C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age 5" descr="Hôtel-Dieu de Cambellt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2564904"/>
            <a:ext cx="4310608" cy="1966715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r-FR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Sens de l’humour et créativité  </a:t>
            </a:r>
            <a:endParaRPr lang="fr-CA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5445224"/>
            <a:ext cx="8964488" cy="1412776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fr-CA" sz="4000" b="1" dirty="0" smtClean="0">
              <a:solidFill>
                <a:srgbClr val="663300"/>
              </a:solidFill>
              <a:latin typeface="Monotype Corsiva" pitchFamily="66" charset="0"/>
            </a:endParaRPr>
          </a:p>
          <a:p>
            <a:pPr>
              <a:buNone/>
            </a:pPr>
            <a:r>
              <a:rPr lang="fr-CA" sz="5000" b="1" i="1" dirty="0" smtClean="0">
                <a:solidFill>
                  <a:srgbClr val="663300"/>
                </a:solidFill>
                <a:latin typeface="Monotype Corsiva" pitchFamily="66" charset="0"/>
              </a:rPr>
              <a:t> </a:t>
            </a:r>
          </a:p>
          <a:p>
            <a:pPr>
              <a:buNone/>
            </a:pPr>
            <a:r>
              <a:rPr lang="fr-CA" sz="12800" b="1" i="1" dirty="0" smtClean="0">
                <a:solidFill>
                  <a:srgbClr val="663300"/>
                </a:solidFill>
                <a:latin typeface="Monotype Corsiva" pitchFamily="66" charset="0"/>
              </a:rPr>
              <a:t>   « La vieille botte » </a:t>
            </a:r>
            <a:r>
              <a:rPr lang="fr-CA" sz="8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1976 </a:t>
            </a:r>
            <a:r>
              <a:rPr lang="fr-CA" sz="128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fr-FR" sz="12800" b="1" i="1" dirty="0" smtClean="0">
                <a:solidFill>
                  <a:srgbClr val="663300"/>
                </a:solidFill>
                <a:latin typeface="Monotype Corsiva" pitchFamily="66" charset="0"/>
              </a:rPr>
              <a:t>« Je viens de P’tite </a:t>
            </a:r>
            <a:r>
              <a:rPr lang="fr-FR" sz="12800" b="1" i="1" dirty="0" err="1" smtClean="0">
                <a:solidFill>
                  <a:srgbClr val="663300"/>
                </a:solidFill>
                <a:latin typeface="Monotype Corsiva" pitchFamily="66" charset="0"/>
              </a:rPr>
              <a:t>Lamèque</a:t>
            </a:r>
            <a:r>
              <a:rPr lang="fr-FR" sz="12800" b="1" i="1" dirty="0" smtClean="0">
                <a:solidFill>
                  <a:srgbClr val="663300"/>
                </a:solidFill>
                <a:latin typeface="Monotype Corsiva" pitchFamily="66" charset="0"/>
              </a:rPr>
              <a:t> »</a:t>
            </a:r>
          </a:p>
          <a:p>
            <a:pPr>
              <a:buNone/>
            </a:pPr>
            <a:r>
              <a:rPr lang="fr-FR" sz="12800" b="1" i="1" dirty="0" smtClean="0">
                <a:solidFill>
                  <a:srgbClr val="663300"/>
                </a:solidFill>
                <a:latin typeface="Monotype Corsiva" pitchFamily="66" charset="0"/>
              </a:rPr>
              <a:t> 						    argile de </a:t>
            </a:r>
            <a:r>
              <a:rPr lang="fr-FR" sz="12800" b="1" i="1" dirty="0" err="1" smtClean="0">
                <a:solidFill>
                  <a:srgbClr val="663300"/>
                </a:solidFill>
                <a:latin typeface="Monotype Corsiva" pitchFamily="66" charset="0"/>
              </a:rPr>
              <a:t>Lamèque</a:t>
            </a:r>
            <a:r>
              <a:rPr lang="fr-FR" sz="12800" b="1" i="1" dirty="0" smtClean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fr-FR" sz="8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1975</a:t>
            </a:r>
            <a:endParaRPr lang="fr-CA" sz="80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 3" descr="cm-980 modifié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628800"/>
            <a:ext cx="3024336" cy="4072773"/>
          </a:xfrm>
          <a:prstGeom prst="rect">
            <a:avLst/>
          </a:prstGeom>
        </p:spPr>
      </p:pic>
      <p:pic>
        <p:nvPicPr>
          <p:cNvPr id="5" name="Image 4" descr="cm-877 recadré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700808"/>
            <a:ext cx="3156861" cy="4056130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056180"/>
          </a:xfrm>
        </p:spPr>
        <p:txBody>
          <a:bodyPr>
            <a:normAutofit/>
          </a:bodyPr>
          <a:lstStyle/>
          <a:p>
            <a:pPr algn="ctr"/>
            <a:r>
              <a:rPr lang="fr-FR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Comédienne à ses heures</a:t>
            </a:r>
            <a:endParaRPr lang="fr-CA" sz="3200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Espace réservé du contenu 3" descr="cm-854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973578"/>
            <a:ext cx="2880320" cy="4478852"/>
          </a:xfrm>
        </p:spPr>
      </p:pic>
      <p:sp>
        <p:nvSpPr>
          <p:cNvPr id="5" name="ZoneTexte 4"/>
          <p:cNvSpPr txBox="1"/>
          <p:nvPr/>
        </p:nvSpPr>
        <p:spPr>
          <a:xfrm>
            <a:off x="3635896" y="1988841"/>
            <a:ext cx="453650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Soirée récréative  </a:t>
            </a:r>
          </a:p>
          <a:p>
            <a:pPr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à la communauté des sœurs de l’Hôtel-Dieu</a:t>
            </a:r>
          </a:p>
          <a:p>
            <a:pPr>
              <a:lnSpc>
                <a:spcPct val="150000"/>
              </a:lnSpc>
            </a:pP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Sr Marie Comeau </a:t>
            </a:r>
          </a:p>
          <a:p>
            <a:pPr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fait une imitation de </a:t>
            </a:r>
          </a:p>
          <a:p>
            <a:pPr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la </a:t>
            </a: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Sagouine. </a:t>
            </a:r>
          </a:p>
          <a:p>
            <a:pPr>
              <a:lnSpc>
                <a:spcPct val="150000"/>
              </a:lnSpc>
            </a:pP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800" b="1" dirty="0" smtClean="0">
                <a:solidFill>
                  <a:srgbClr val="663300"/>
                </a:solidFill>
                <a:latin typeface="Monotype Corsiva" pitchFamily="66" charset="0"/>
              </a:rPr>
              <a:t> </a:t>
            </a:r>
            <a:endParaRPr lang="fr-CA" sz="2800" b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6" name="Image 5" descr="cm-902 photo sagouin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3933056"/>
            <a:ext cx="1872208" cy="2359986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188640"/>
            <a:ext cx="8229600" cy="1152128"/>
          </a:xfrm>
        </p:spPr>
        <p:txBody>
          <a:bodyPr>
            <a:normAutofit/>
          </a:bodyPr>
          <a:lstStyle/>
          <a:p>
            <a:pPr algn="ctr"/>
            <a:r>
              <a:rPr lang="fr-FR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Pour le Village Acadien </a:t>
            </a:r>
            <a:endParaRPr lang="fr-CA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00192" y="1844824"/>
            <a:ext cx="2592288" cy="464233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Une partie d’un lot de 58 pièces mises en vente </a:t>
            </a:r>
          </a:p>
          <a:p>
            <a:pPr algn="ctr">
              <a:lnSpc>
                <a:spcPct val="150000"/>
              </a:lnSpc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au  </a:t>
            </a:r>
          </a:p>
          <a:p>
            <a:pPr algn="ctr">
              <a:lnSpc>
                <a:spcPct val="150000"/>
              </a:lnSpc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Village Acadien de</a:t>
            </a:r>
          </a:p>
          <a:p>
            <a:pPr algn="ctr">
              <a:lnSpc>
                <a:spcPct val="150000"/>
              </a:lnSpc>
              <a:buNone/>
            </a:pPr>
            <a:r>
              <a:rPr lang="fr-CA" sz="20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Caraquet</a:t>
            </a: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, N.-B. </a:t>
            </a:r>
          </a:p>
          <a:p>
            <a:pPr algn="ctr">
              <a:lnSpc>
                <a:spcPct val="150000"/>
              </a:lnSpc>
              <a:buNone/>
            </a:pPr>
            <a:endParaRPr lang="fr-CA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  <a:buNone/>
            </a:pPr>
            <a:endParaRPr lang="fr-CA" sz="20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fr-CA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1977</a:t>
            </a:r>
            <a:endParaRPr lang="fr-CA" sz="20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 3" descr="cm-98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44824"/>
            <a:ext cx="5887836" cy="4520544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924712"/>
          </a:xfrm>
        </p:spPr>
        <p:txBody>
          <a:bodyPr>
            <a:normAutofit fontScale="90000"/>
          </a:bodyPr>
          <a:lstStyle/>
          <a:p>
            <a:pPr algn="ctr"/>
            <a:r>
              <a:rPr lang="fr-CA" sz="4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fr-CA" sz="4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CA" sz="4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Formation continue de Sr Comeau </a:t>
            </a:r>
            <a:endParaRPr lang="fr-CA" sz="4000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39552" y="1556792"/>
            <a:ext cx="7848872" cy="511256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Monotype Corsiva" pitchFamily="66" charset="0"/>
                <a:cs typeface="Arial" pitchFamily="34" charset="0"/>
              </a:rPr>
              <a:t> </a:t>
            </a:r>
          </a:p>
          <a:p>
            <a:pPr>
              <a:buNone/>
            </a:pPr>
            <a:endParaRPr lang="fr-CA" sz="2000" b="1" i="1" dirty="0" smtClean="0">
              <a:solidFill>
                <a:srgbClr val="663300"/>
              </a:solidFill>
              <a:latin typeface="Monotype Corsiva" pitchFamily="66" charset="0"/>
              <a:cs typeface="Arial" pitchFamily="34" charset="0"/>
            </a:endParaRPr>
          </a:p>
          <a:p>
            <a:pPr>
              <a:buNone/>
            </a:pPr>
            <a:r>
              <a:rPr lang="fr-CA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1981                                                           </a:t>
            </a: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Originalité et créativité</a:t>
            </a:r>
            <a:endParaRPr lang="fr-CA" sz="20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Journées d’étude théorique</a:t>
            </a:r>
          </a:p>
          <a:p>
            <a:pPr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sur la chimie des argiles                      </a:t>
            </a:r>
            <a:r>
              <a:rPr lang="fr-CA" sz="2800" b="1" i="1" dirty="0" smtClean="0">
                <a:solidFill>
                  <a:srgbClr val="663300"/>
                </a:solidFill>
                <a:latin typeface="Monotype Corsiva" pitchFamily="66" charset="0"/>
                <a:cs typeface="Arial" pitchFamily="34" charset="0"/>
              </a:rPr>
              <a:t>« Paix sur terre », </a:t>
            </a:r>
            <a:r>
              <a:rPr lang="fr-CA" sz="14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vers 1987</a:t>
            </a:r>
            <a:endParaRPr lang="fr-CA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et glaçures à Fredericton.  </a:t>
            </a:r>
          </a:p>
          <a:p>
            <a:pPr>
              <a:buNone/>
            </a:pPr>
            <a:endParaRPr lang="fr-CA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fr-CA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fr-CA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1991</a:t>
            </a:r>
          </a:p>
          <a:p>
            <a:pPr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Cours de perfectionnement</a:t>
            </a:r>
          </a:p>
          <a:p>
            <a:pPr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en arts à l’École ICS Québec.</a:t>
            </a:r>
          </a:p>
          <a:p>
            <a:pPr>
              <a:buNone/>
            </a:pPr>
            <a:endParaRPr lang="fr-CA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Monotype Corsiva" pitchFamily="66" charset="0"/>
                <a:cs typeface="Arial" pitchFamily="34" charset="0"/>
              </a:rPr>
              <a:t>						</a:t>
            </a:r>
            <a:r>
              <a:rPr lang="fr-CA" sz="2800" b="1" i="1" dirty="0" smtClean="0">
                <a:solidFill>
                  <a:srgbClr val="663300"/>
                </a:solidFill>
                <a:latin typeface="Monotype Corsiva" pitchFamily="66" charset="0"/>
                <a:cs typeface="Arial" pitchFamily="34" charset="0"/>
              </a:rPr>
              <a:t>« Paix sur terre », </a:t>
            </a: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1987</a:t>
            </a:r>
          </a:p>
          <a:p>
            <a:pPr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			</a:t>
            </a:r>
          </a:p>
          <a:p>
            <a:pPr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					</a:t>
            </a:r>
            <a:endParaRPr lang="fr-CA" sz="18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fr-CA" sz="2000" b="1" i="1" dirty="0" smtClean="0">
              <a:solidFill>
                <a:srgbClr val="663300"/>
              </a:solidFill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8" name="Espace réservé du contenu 3" descr="cm-916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924944"/>
            <a:ext cx="4149916" cy="2952328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415080"/>
          </a:xfrm>
        </p:spPr>
        <p:txBody>
          <a:bodyPr>
            <a:normAutofit/>
          </a:bodyPr>
          <a:lstStyle/>
          <a:p>
            <a:pPr algn="ctr"/>
            <a:r>
              <a:rPr lang="fr-FR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Histoire des Hospitalières </a:t>
            </a:r>
            <a:br>
              <a:rPr lang="fr-FR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FR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St-Joseph</a:t>
            </a:r>
            <a:endParaRPr lang="fr-CA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644008" y="1412776"/>
            <a:ext cx="414283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fr-CA" sz="2000" b="1" i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Jérôme Le Royer, </a:t>
            </a:r>
          </a:p>
          <a:p>
            <a:pPr>
              <a:lnSpc>
                <a:spcPct val="15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fondateur, </a:t>
            </a:r>
          </a:p>
          <a:p>
            <a:pPr>
              <a:lnSpc>
                <a:spcPct val="15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bénit les trois hospitalières de St-Joseph, avant le départ </a:t>
            </a:r>
          </a:p>
          <a:p>
            <a:pPr>
              <a:lnSpc>
                <a:spcPct val="15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pour Montréal, en 1659. </a:t>
            </a:r>
          </a:p>
          <a:p>
            <a:pPr>
              <a:lnSpc>
                <a:spcPct val="150000"/>
              </a:lnSpc>
            </a:pPr>
            <a:endParaRPr lang="fr-CA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fr-CA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Tableau par sœur Comeau </a:t>
            </a:r>
          </a:p>
          <a:p>
            <a:pPr>
              <a:lnSpc>
                <a:spcPct val="150000"/>
              </a:lnSpc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Fêtes du 350</a:t>
            </a:r>
            <a:r>
              <a:rPr lang="fr-CA" sz="2000" b="1" i="1" baseline="30000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de  la Congrégation. Mai 1986</a:t>
            </a:r>
            <a:endParaRPr lang="fr-CA" sz="2000" b="1" i="1" dirty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Espace réservé du contenu 7" descr="cm-906 modifié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916832"/>
            <a:ext cx="3672408" cy="4509975"/>
          </a:xfr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991144"/>
          </a:xfrm>
        </p:spPr>
        <p:txBody>
          <a:bodyPr>
            <a:normAutofit/>
          </a:bodyPr>
          <a:lstStyle/>
          <a:p>
            <a:pPr algn="ctr"/>
            <a:r>
              <a:rPr lang="fr-FR" sz="32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Sonnez, clochettes, sonnez, </a:t>
            </a:r>
            <a:br>
              <a:rPr lang="fr-FR" sz="32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</a:br>
            <a:r>
              <a:rPr lang="fr-FR" sz="32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en hommage à  </a:t>
            </a:r>
            <a:br>
              <a:rPr lang="fr-FR" sz="32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</a:br>
            <a:r>
              <a:rPr lang="fr-FR" sz="32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Sœur Marie Comeau</a:t>
            </a:r>
            <a:endParaRPr lang="fr-CA" sz="3200" b="1" i="1" dirty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 3" descr="IMG_08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492896"/>
            <a:ext cx="4109875" cy="385468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148064" y="1772816"/>
            <a:ext cx="399593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4000" b="1" dirty="0" smtClean="0">
              <a:solidFill>
                <a:srgbClr val="663300"/>
              </a:solidFill>
              <a:latin typeface="Tiranti Solid LET" pitchFamily="2" charset="0"/>
            </a:endParaRPr>
          </a:p>
          <a:p>
            <a:endParaRPr lang="fr-FR" sz="4000" b="1" dirty="0" smtClean="0">
              <a:solidFill>
                <a:srgbClr val="663300"/>
              </a:solidFill>
              <a:latin typeface="Tiranti Solid LET" pitchFamily="2" charset="0"/>
            </a:endParaRPr>
          </a:p>
          <a:p>
            <a:endParaRPr lang="fr-FR" sz="4000" b="1" dirty="0" smtClean="0">
              <a:solidFill>
                <a:srgbClr val="663300"/>
              </a:solidFill>
              <a:latin typeface="Tiranti Solid LET" pitchFamily="2" charset="0"/>
            </a:endParaRPr>
          </a:p>
          <a:p>
            <a:endParaRPr lang="fr-FR" sz="4000" b="1" dirty="0" smtClean="0">
              <a:solidFill>
                <a:srgbClr val="663300"/>
              </a:solidFill>
              <a:latin typeface="Tiranti Solid LET" pitchFamily="2" charset="0"/>
            </a:endParaRPr>
          </a:p>
          <a:p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3600" b="1" i="1" dirty="0" smtClean="0">
                <a:solidFill>
                  <a:srgbClr val="663300"/>
                </a:solidFill>
                <a:latin typeface="Monotype Corsiva" pitchFamily="66" charset="0"/>
                <a:cs typeface="Arial" pitchFamily="34" charset="0"/>
              </a:rPr>
              <a:t>« Carillon d’Acadie » </a:t>
            </a:r>
          </a:p>
          <a:p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1987</a:t>
            </a:r>
            <a:endParaRPr lang="fr-CA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6" name="Image 5" descr="cm-85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2852936"/>
            <a:ext cx="1399424" cy="2012523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136904" cy="18002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Remerciements à la Société culturelle de Saint-Basile, N.-B.,  </a:t>
            </a:r>
            <a:b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</a:b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fr-FR" sz="20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ui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reconnaît, à titre posthume, la contribution de soeur </a:t>
            </a:r>
            <a:b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</a:b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Marie Comeau, dans le domaine des arts au </a:t>
            </a:r>
            <a:r>
              <a:rPr lang="fr-FR" sz="20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Madawaska</a:t>
            </a:r>
            <a:r>
              <a:rPr lang="fr-FR" sz="2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83568" y="1628801"/>
            <a:ext cx="8460432" cy="546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Recherche et montage</a:t>
            </a:r>
          </a:p>
          <a:p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Sr Bertille Beaulieu, archiviste </a:t>
            </a:r>
          </a:p>
          <a:p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Linda Thibodeau, technicienne en documentation</a:t>
            </a:r>
          </a:p>
          <a:p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Les Archives des Religieuses Hospitalières de St-Joseph </a:t>
            </a:r>
          </a:p>
          <a:p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Saint-Basile, N.-B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    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2"/>
              </a:rPr>
              <a:t>archivesrhsj@umce.ca</a:t>
            </a:r>
            <a:endParaRPr lang="fr-FR" sz="20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Le 4 février 2016</a:t>
            </a:r>
          </a:p>
          <a:p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764704"/>
            <a:ext cx="7888960" cy="2016224"/>
          </a:xfrm>
        </p:spPr>
        <p:txBody>
          <a:bodyPr>
            <a:noAutofit/>
          </a:bodyPr>
          <a:lstStyle/>
          <a:p>
            <a:pPr algn="ctr"/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36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 Century Schoolbook" pitchFamily="18" charset="0"/>
              </a:rPr>
              <a:t/>
            </a:r>
            <a:br>
              <a:rPr lang="fr-FR" sz="36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 Century Schoolbook" pitchFamily="18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>	</a:t>
            </a:r>
            <a:endParaRPr lang="fr-CA" sz="4000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nch Script MT" pitchFamily="66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55576" y="980728"/>
            <a:ext cx="7704856" cy="5616624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1948-1960  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Emplois  de Sr St-Denis à l’Hôpital de Campbellton: </a:t>
            </a:r>
          </a:p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	               infirmerie, buanderie, cuisine et sacristie.</a:t>
            </a:r>
          </a:p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1950-1953  </a:t>
            </a: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Elle « apprend la peinture »,</a:t>
            </a:r>
          </a:p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avec </a:t>
            </a:r>
            <a:r>
              <a:rPr lang="fr-FR" sz="24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Sœur St-Laurent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, renommée </a:t>
            </a:r>
          </a:p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pour ses grands tableaux religieux.    </a:t>
            </a:r>
          </a:p>
          <a:p>
            <a:pPr algn="ctr"/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1953-1960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Elle « fait de la peinture ». </a:t>
            </a:r>
            <a:r>
              <a:rPr lang="fr-FR" sz="2400" b="1" i="1" dirty="0" smtClean="0">
                <a:solidFill>
                  <a:srgbClr val="663300"/>
                </a:solidFill>
                <a:latin typeface="Monotype Corsiva" pitchFamily="66" charset="0"/>
                <a:cs typeface="Arial" pitchFamily="34" charset="0"/>
              </a:rPr>
              <a:t>	</a:t>
            </a:r>
          </a:p>
          <a:p>
            <a:pPr algn="l"/>
            <a:r>
              <a:rPr lang="fr-FR" sz="2400" b="1" i="1" dirty="0" smtClean="0">
                <a:solidFill>
                  <a:srgbClr val="663300"/>
                </a:solidFill>
                <a:latin typeface="Monotype Corsiva" pitchFamily="66" charset="0"/>
                <a:cs typeface="Arial" pitchFamily="34" charset="0"/>
              </a:rPr>
              <a:t>					      « La Sainte Famille » 					    </a:t>
            </a:r>
            <a:r>
              <a:rPr lang="fr-FR" sz="18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par Sr St-Laurent, ca1950 </a:t>
            </a:r>
          </a:p>
        </p:txBody>
      </p:sp>
      <p:sp>
        <p:nvSpPr>
          <p:cNvPr id="9" name="Rectangle 8"/>
          <p:cNvSpPr/>
          <p:nvPr/>
        </p:nvSpPr>
        <p:spPr>
          <a:xfrm>
            <a:off x="1763688" y="692696"/>
            <a:ext cx="51480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fr-C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age 5" descr="ste fam st laur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2204864"/>
            <a:ext cx="2774203" cy="3672408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1472" y="188640"/>
            <a:ext cx="7888960" cy="504056"/>
          </a:xfrm>
        </p:spPr>
        <p:txBody>
          <a:bodyPr>
            <a:noAutofit/>
          </a:bodyPr>
          <a:lstStyle/>
          <a:p>
            <a:pPr algn="ctr"/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</a:br>
            <a:r>
              <a:rPr lang="fr-FR" sz="36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 Century Schoolbook" pitchFamily="18" charset="0"/>
              </a:rPr>
              <a:t/>
            </a:r>
            <a:br>
              <a:rPr lang="fr-FR" sz="36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 Century Schoolbook" pitchFamily="18" charset="0"/>
              </a:rPr>
            </a:br>
            <a:r>
              <a:rPr lang="fr-FR" sz="6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>	</a:t>
            </a:r>
            <a:endParaRPr lang="fr-CA" sz="4000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nch Script MT" pitchFamily="66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3568" y="1124744"/>
            <a:ext cx="7848872" cy="511256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1960-1964  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Nommée à l’Hôtel-Dieu de Saint-Basile, </a:t>
            </a:r>
          </a:p>
          <a:p>
            <a:pPr algn="ctr"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soeur  St-Denis complète son cours secondaire à l’Académie.  </a:t>
            </a:r>
          </a:p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</a:t>
            </a:r>
          </a:p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Elle enseigne les arts d’agrément:   </a:t>
            </a:r>
          </a:p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pyrogravure, cuir repoussé et ciselé, </a:t>
            </a:r>
          </a:p>
          <a:p>
            <a:pPr algn="l">
              <a:lnSpc>
                <a:spcPct val="150000"/>
              </a:lnSpc>
            </a:pP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Elle donne des cours </a:t>
            </a:r>
          </a:p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de dessin et de peinture </a:t>
            </a:r>
          </a:p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à l’académie et au collège Maillet. </a:t>
            </a:r>
          </a:p>
          <a:p>
            <a:pPr algn="l">
              <a:lnSpc>
                <a:spcPct val="150000"/>
              </a:lnSpc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     </a:t>
            </a:r>
          </a:p>
        </p:txBody>
      </p:sp>
      <p:pic>
        <p:nvPicPr>
          <p:cNvPr id="2050" name="Picture 2" descr="C:\Users\HP-User\Desktop\académie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924944"/>
            <a:ext cx="3343884" cy="218893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980728"/>
            <a:ext cx="8606190" cy="559211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fr-FR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1964-1966   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Elle étudie à l’École normale des religieuses, </a:t>
            </a:r>
          </a:p>
          <a:p>
            <a:pPr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				au Collège Maillet, Saint-Basile, N.-B. </a:t>
            </a:r>
          </a:p>
          <a:p>
            <a:pPr>
              <a:lnSpc>
                <a:spcPct val="150000"/>
              </a:lnSpc>
              <a:buNone/>
            </a:pPr>
            <a:endParaRPr lang="fr-FR" sz="22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fr-FR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1966  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Ouverture du Studio </a:t>
            </a:r>
            <a:r>
              <a:rPr lang="fr-FR" sz="20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Larose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, nommé en l’honneur </a:t>
            </a:r>
          </a:p>
          <a:p>
            <a:pPr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de la fondatrice du collège Maillet </a:t>
            </a:r>
          </a:p>
          <a:p>
            <a:pPr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 qui désire que des cours d’arts </a:t>
            </a:r>
          </a:p>
          <a:p>
            <a:pPr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      soient offerts à Maillet. </a:t>
            </a:r>
          </a:p>
          <a:p>
            <a:pPr>
              <a:lnSpc>
                <a:spcPct val="150000"/>
              </a:lnSpc>
              <a:buNone/>
            </a:pP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Sœur Comeau est nommée </a:t>
            </a:r>
          </a:p>
          <a:p>
            <a:pPr>
              <a:lnSpc>
                <a:spcPct val="150000"/>
              </a:lnSpc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directrice du Studio </a:t>
            </a:r>
            <a:r>
              <a:rPr lang="fr-FR" sz="20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Larose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et professeure en arts visuels.  </a:t>
            </a:r>
          </a:p>
        </p:txBody>
      </p:sp>
      <p:pic>
        <p:nvPicPr>
          <p:cNvPr id="7" name="Image 6" descr="ph_3289 sr laros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3645024"/>
            <a:ext cx="3195626" cy="1971097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pPr algn="ctr"/>
            <a:r>
              <a:rPr lang="fr-CA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Amour de la beauté et émerveillement</a:t>
            </a:r>
            <a:endParaRPr lang="fr-CA" sz="3200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860032" y="2060848"/>
            <a:ext cx="3888432" cy="460851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     Artiste née, </a:t>
            </a:r>
          </a:p>
          <a:p>
            <a:pPr algn="ctr"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sœur Comeau a développé </a:t>
            </a:r>
          </a:p>
          <a:p>
            <a:pPr algn="ctr"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le sens d’observation</a:t>
            </a:r>
          </a:p>
          <a:p>
            <a:pPr algn="ctr"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et la capacité de créer </a:t>
            </a:r>
          </a:p>
          <a:p>
            <a:pPr algn="ctr"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des œuvres originales. </a:t>
            </a:r>
          </a:p>
          <a:p>
            <a:pPr algn="ctr">
              <a:buNone/>
            </a:pPr>
            <a:endParaRPr lang="fr-CA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Elle se fie à son inspiration. </a:t>
            </a:r>
          </a:p>
          <a:p>
            <a:pPr>
              <a:buNone/>
            </a:pPr>
            <a:endParaRPr lang="fr-CA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fr-CA" sz="18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La colombe Pompon picore dans sa main, au studio </a:t>
            </a:r>
            <a:r>
              <a:rPr lang="fr-CA" sz="18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Larose</a:t>
            </a:r>
            <a:r>
              <a:rPr lang="fr-CA" sz="18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None/>
            </a:pPr>
            <a:r>
              <a:rPr lang="fr-CA" sz="18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	</a:t>
            </a:r>
            <a:endParaRPr lang="fr-CA" sz="18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fr-CA" sz="1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1983-1995</a:t>
            </a:r>
            <a:r>
              <a:rPr lang="fr-CA" sz="18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Responsabilité des plantes et des fleurs du jardin.   </a:t>
            </a:r>
          </a:p>
        </p:txBody>
      </p:sp>
      <p:pic>
        <p:nvPicPr>
          <p:cNvPr id="5" name="Image 4" descr="cm-856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068960"/>
            <a:ext cx="4107184" cy="3383727"/>
          </a:xfrm>
          <a:prstGeom prst="rect">
            <a:avLst/>
          </a:prstGeom>
        </p:spPr>
      </p:pic>
      <p:pic>
        <p:nvPicPr>
          <p:cNvPr id="7" name="Image 6" descr="cm-92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2132856"/>
            <a:ext cx="2576065" cy="1942336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704104"/>
          </a:xfrm>
        </p:spPr>
        <p:txBody>
          <a:bodyPr>
            <a:noAutofit/>
          </a:bodyPr>
          <a:lstStyle/>
          <a:p>
            <a:pPr algn="ctr"/>
            <a:r>
              <a:rPr lang="fr-FR" sz="32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Perfectionnement en arts visuels </a:t>
            </a:r>
            <a:endParaRPr lang="fr-CA" sz="3200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2132856"/>
            <a:ext cx="8606190" cy="43204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Étés 1965 et 1966</a:t>
            </a:r>
          </a:p>
          <a:p>
            <a:pPr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Cours de dessin et peinture</a:t>
            </a:r>
          </a:p>
          <a:p>
            <a:pPr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à l’École normale des Sœurs du Bon-Pasteur, Chicoutimi, Québec. </a:t>
            </a:r>
          </a:p>
          <a:p>
            <a:pPr>
              <a:buNone/>
            </a:pP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lvl="8">
              <a:buNone/>
            </a:pP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1968-1970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 École A.B.C. de Paris. </a:t>
            </a:r>
          </a:p>
          <a:p>
            <a:pPr lvl="8"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Cours de Dessin-Peinture</a:t>
            </a:r>
            <a:r>
              <a:rPr lang="fr-FR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par correspondance.</a:t>
            </a:r>
          </a:p>
          <a:p>
            <a:pPr lvl="8"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Durée: trois ans. </a:t>
            </a:r>
          </a:p>
          <a:p>
            <a:pPr lvl="8">
              <a:buNone/>
            </a:pPr>
            <a:endParaRPr lang="fr-FR" sz="2000" b="1" i="1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 lvl="8">
              <a:buNone/>
            </a:pPr>
            <a:r>
              <a:rPr lang="fr-FR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5 tomes: </a:t>
            </a: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dessins et photos en couleur</a:t>
            </a:r>
          </a:p>
          <a:p>
            <a:pPr lvl="8">
              <a:buNone/>
            </a:pPr>
            <a:r>
              <a:rPr lang="fr-CA" sz="20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			 et en noir et blanc. </a:t>
            </a:r>
            <a:endParaRPr lang="fr-FR" sz="2000" dirty="0" smtClean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CA" dirty="0"/>
          </a:p>
        </p:txBody>
      </p:sp>
      <p:pic>
        <p:nvPicPr>
          <p:cNvPr id="5" name="Image 4" descr="cours-de-dessin-peinture-tomes-1-a-5-de-collectif-961326185_M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7032"/>
            <a:ext cx="2736304" cy="2736304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692696"/>
            <a:ext cx="8136904" cy="1296144"/>
          </a:xfrm>
        </p:spPr>
        <p:txBody>
          <a:bodyPr>
            <a:noAutofit/>
          </a:bodyPr>
          <a:lstStyle/>
          <a:p>
            <a:pPr algn="ctr"/>
            <a:r>
              <a:rPr lang="fr-FR" sz="32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Dessins et peintures de </a:t>
            </a:r>
            <a:r>
              <a:rPr lang="fr-FR" sz="4000" i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Marico</a:t>
            </a:r>
            <a:r>
              <a:rPr lang="fr-FR" sz="40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  MC </a:t>
            </a:r>
            <a:br>
              <a:rPr lang="fr-FR" sz="40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</a:br>
            <a:r>
              <a:rPr lang="fr-FR" sz="32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au Studio </a:t>
            </a:r>
            <a:r>
              <a:rPr lang="fr-FR" sz="3200" i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Larose</a:t>
            </a:r>
            <a:endParaRPr lang="fr-CA" sz="3200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 5" descr="cm-907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420888"/>
            <a:ext cx="4608512" cy="3950153"/>
          </a:xfrm>
          <a:prstGeom prst="rect">
            <a:avLst/>
          </a:prstGeom>
        </p:spPr>
      </p:pic>
      <p:pic>
        <p:nvPicPr>
          <p:cNvPr id="5" name="Image 4" descr="cm-901 dessins n&amp;b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2420888"/>
            <a:ext cx="2592288" cy="1981367"/>
          </a:xfrm>
          <a:prstGeom prst="rect">
            <a:avLst/>
          </a:prstGeom>
        </p:spPr>
      </p:pic>
      <p:pic>
        <p:nvPicPr>
          <p:cNvPr id="7" name="Image 6" descr="IMG_08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5085184"/>
            <a:ext cx="1571636" cy="1115692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Personnalisé 3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DBE1D3"/>
      </a:accent1>
      <a:accent2>
        <a:srgbClr val="F3A447"/>
      </a:accent2>
      <a:accent3>
        <a:srgbClr val="FBEF59"/>
      </a:accent3>
      <a:accent4>
        <a:srgbClr val="FBEF59"/>
      </a:accent4>
      <a:accent5>
        <a:srgbClr val="DFCE04"/>
      </a:accent5>
      <a:accent6>
        <a:srgbClr val="DFCE04"/>
      </a:accent6>
      <a:hlink>
        <a:srgbClr val="6F6702"/>
      </a:hlink>
      <a:folHlink>
        <a:srgbClr val="DFCE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3030</TotalTime>
  <Words>903</Words>
  <Application>Microsoft Office PowerPoint</Application>
  <PresentationFormat>Affichage à l'écran (4:3)</PresentationFormat>
  <Paragraphs>366</Paragraphs>
  <Slides>36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Débit</vt:lpstr>
      <vt:lpstr> Sœur Marie Comeau  (1925-2001)  </vt:lpstr>
      <vt:lpstr>         </vt:lpstr>
      <vt:lpstr>         </vt:lpstr>
      <vt:lpstr>         </vt:lpstr>
      <vt:lpstr>         </vt:lpstr>
      <vt:lpstr>Diapositive 6</vt:lpstr>
      <vt:lpstr>Amour de la beauté et émerveillement</vt:lpstr>
      <vt:lpstr>Perfectionnement en arts visuels </vt:lpstr>
      <vt:lpstr>Dessins et peintures de Marico  MC  au Studio Larose</vt:lpstr>
      <vt:lpstr>Formation en poterie </vt:lpstr>
      <vt:lpstr>Travail au tour de potier </vt:lpstr>
      <vt:lpstr>Techniques du colombin et du tournage </vt:lpstr>
      <vt:lpstr>Modelage de la glaise</vt:lpstr>
      <vt:lpstr>Douce et patiente avec les enfants</vt:lpstr>
      <vt:lpstr>Première cuisson au four électrique </vt:lpstr>
      <vt:lpstr>Cuisson de l’émail ou glaçure </vt:lpstr>
      <vt:lpstr>Nouveau four de cuisson</vt:lpstr>
      <vt:lpstr>Avant et après..</vt:lpstr>
      <vt:lpstr>               Céramique </vt:lpstr>
      <vt:lpstr>Expositions d’art et d’artisanat</vt:lpstr>
      <vt:lpstr>Autres expositions  </vt:lpstr>
      <vt:lpstr>Exposition à Terre-Neuve  </vt:lpstr>
      <vt:lpstr>Responsable du musée ouvert en 1973 </vt:lpstr>
      <vt:lpstr>Exposition solo à la Galerie Colline Collège St-Louis-Maillet, Edmundston, N.-B.  14 au 27 septembre 1975    </vt:lpstr>
      <vt:lpstr>Exposition solo à la Galerie Colline</vt:lpstr>
      <vt:lpstr>Exposition solo à la Galerie Colline  </vt:lpstr>
      <vt:lpstr>Exposition solo à la Galerie Colline </vt:lpstr>
      <vt:lpstr>Exposition solo à la Galerie Colline </vt:lpstr>
      <vt:lpstr>Exposition solo à la Galerie Colline </vt:lpstr>
      <vt:lpstr>Sens de l’humour et créativité  </vt:lpstr>
      <vt:lpstr>Comédienne à ses heures</vt:lpstr>
      <vt:lpstr>Pour le Village Acadien </vt:lpstr>
      <vt:lpstr> Formation continue de Sr Comeau </vt:lpstr>
      <vt:lpstr>Histoire des Hospitalières  de St-Joseph</vt:lpstr>
      <vt:lpstr>Sonnez, clochettes, sonnez,  en hommage à   Sœur Marie Comeau</vt:lpstr>
      <vt:lpstr>Remerciements à la Société culturelle de Saint-Basile, N.-B.,   qui reconnaît, à titre posthume, la contribution de soeur  Marie Comeau, dans le domaine des arts au Madawaska. 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Sœur  Marie Comeau</dc:title>
  <dc:creator>Utilisateur</dc:creator>
  <cp:lastModifiedBy>HP-User</cp:lastModifiedBy>
  <cp:revision>392</cp:revision>
  <dcterms:created xsi:type="dcterms:W3CDTF">2016-01-07T13:35:18Z</dcterms:created>
  <dcterms:modified xsi:type="dcterms:W3CDTF">2016-02-12T15:21:02Z</dcterms:modified>
</cp:coreProperties>
</file>